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9" r:id="rId11"/>
    <p:sldId id="306" r:id="rId12"/>
    <p:sldId id="293" r:id="rId13"/>
    <p:sldId id="265" r:id="rId14"/>
    <p:sldId id="284" r:id="rId15"/>
    <p:sldId id="266" r:id="rId16"/>
    <p:sldId id="280" r:id="rId17"/>
    <p:sldId id="292" r:id="rId18"/>
    <p:sldId id="275" r:id="rId19"/>
    <p:sldId id="273" r:id="rId20"/>
    <p:sldId id="297" r:id="rId21"/>
    <p:sldId id="298" r:id="rId22"/>
    <p:sldId id="283" r:id="rId23"/>
    <p:sldId id="288" r:id="rId24"/>
    <p:sldId id="290" r:id="rId25"/>
    <p:sldId id="299" r:id="rId26"/>
    <p:sldId id="276" r:id="rId27"/>
    <p:sldId id="277" r:id="rId28"/>
    <p:sldId id="305" r:id="rId29"/>
    <p:sldId id="285" r:id="rId30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69C7853C-536D-4A76-A0AE-DD22124D55A5}"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85954" autoAdjust="0"/>
  </p:normalViewPr>
  <p:slideViewPr>
    <p:cSldViewPr>
      <p:cViewPr varScale="1">
        <p:scale>
          <a:sx n="71" d="100"/>
          <a:sy n="71" d="100"/>
        </p:scale>
        <p:origin x="-494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67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2692C-BFA3-4574-8304-1E33A210D2A1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ABC7-31C3-4E7A-B36A-6C3FFEC3A4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b="0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6564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702C5-D660-47D8-974D-79DBE2DF488C}" type="slidenum">
              <a:rPr lang="en-US" altLang="ko-KR" smtClean="0">
                <a:latin typeface="굴림" pitchFamily="50" charset="-127"/>
                <a:ea typeface="굴림" pitchFamily="50" charset="-127"/>
              </a:rPr>
              <a:pPr/>
              <a:t>11</a:t>
            </a:fld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※ 20130202 : LOW DOSE CHEST CT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comparison with 2012-08-07 CT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No significant interval change of multifocal poorly-defined nodules with 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fibrosis, linear </a:t>
            </a:r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atelectasis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traction </a:t>
            </a:r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bronchiectasis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both lungs 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high probability of </a:t>
            </a:r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sequelae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pulmonary infection or ARDS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Interval decreased amount of pleural effusion with residual left pleural 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effusion 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Pericardial effusion</a:t>
            </a:r>
          </a:p>
          <a:p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ko-KR" sz="1200" dirty="0" smtClean="0"/>
          </a:p>
          <a:p>
            <a:pPr>
              <a:buNone/>
            </a:pPr>
            <a:r>
              <a:rPr lang="en-US" altLang="ko-KR" sz="1200" dirty="0" smtClean="0"/>
              <a:t>LV cavity (44/24 ) with </a:t>
            </a:r>
            <a:r>
              <a:rPr lang="en-US" altLang="ko-KR" sz="1200" dirty="0" err="1" smtClean="0"/>
              <a:t>hyperdynamic</a:t>
            </a:r>
            <a:r>
              <a:rPr lang="en-US" altLang="ko-KR" sz="1200" dirty="0" smtClean="0"/>
              <a:t>  LV  systolic </a:t>
            </a:r>
            <a:r>
              <a:rPr lang="en-US" altLang="ko-KR" sz="1200" dirty="0" err="1" smtClean="0"/>
              <a:t>fx</a:t>
            </a:r>
            <a:r>
              <a:rPr lang="en-US" altLang="ko-KR" sz="1200" dirty="0" smtClean="0"/>
              <a:t>(EF 71%)</a:t>
            </a:r>
            <a:endParaRPr lang="ko-KR" altLang="en-US" sz="1200" dirty="0" smtClean="0"/>
          </a:p>
          <a:p>
            <a:pPr>
              <a:buNone/>
            </a:pPr>
            <a:r>
              <a:rPr lang="en-US" altLang="ko-KR" sz="1200" dirty="0" smtClean="0"/>
              <a:t>MR(trace), TR(GI), PR</a:t>
            </a:r>
            <a:endParaRPr lang="ko-KR" altLang="en-US" sz="1200" dirty="0" smtClean="0"/>
          </a:p>
          <a:p>
            <a:pPr>
              <a:buNone/>
            </a:pPr>
            <a:r>
              <a:rPr lang="en-US" altLang="ko-KR" sz="1200" dirty="0" smtClean="0"/>
              <a:t>No RWMA</a:t>
            </a:r>
            <a:endParaRPr lang="ko-KR" altLang="en-US" sz="1200" dirty="0" smtClean="0"/>
          </a:p>
          <a:p>
            <a:pPr>
              <a:buNone/>
            </a:pPr>
            <a:r>
              <a:rPr lang="en-US" altLang="ko-KR" sz="1200" dirty="0" smtClean="0"/>
              <a:t>Relaxation abnormality pattern of LV filling</a:t>
            </a:r>
            <a:endParaRPr lang="ko-KR" altLang="en-US" sz="1200" dirty="0" smtClean="0"/>
          </a:p>
          <a:p>
            <a:pPr>
              <a:buNone/>
            </a:pPr>
            <a:r>
              <a:rPr lang="en-US" altLang="ko-KR" sz="1200" dirty="0" smtClean="0"/>
              <a:t>Moderate  pulmonary hypertension(RVSP=56mmHg)</a:t>
            </a:r>
            <a:endParaRPr lang="ko-KR" altLang="en-US" sz="1200" dirty="0" smtClean="0"/>
          </a:p>
          <a:p>
            <a:pPr>
              <a:buNone/>
            </a:pPr>
            <a:r>
              <a:rPr lang="en-US" altLang="ko-KR" sz="1200" dirty="0" smtClean="0"/>
              <a:t>Enlarged LA(52mm)</a:t>
            </a:r>
            <a:endParaRPr lang="ko-KR" altLang="en-US" sz="1200" dirty="0" smtClean="0"/>
          </a:p>
          <a:p>
            <a:pPr>
              <a:buNone/>
            </a:pPr>
            <a:r>
              <a:rPr lang="en-US" altLang="ko-KR" sz="1200" b="1" dirty="0" smtClean="0">
                <a:solidFill>
                  <a:srgbClr val="00B050"/>
                </a:solidFill>
              </a:rPr>
              <a:t>Minimal  circumferential pericardial effusion</a:t>
            </a:r>
            <a:r>
              <a:rPr lang="en-US" altLang="ko-KR" sz="1200" dirty="0" smtClean="0"/>
              <a:t> </a:t>
            </a:r>
            <a:endParaRPr lang="ko-KR" altLang="en-US" sz="1200" dirty="0" smtClean="0"/>
          </a:p>
          <a:p>
            <a:endParaRPr lang="ko-KR" altLang="en-US" sz="1200" dirty="0" smtClean="0"/>
          </a:p>
          <a:p>
            <a:pPr>
              <a:buNone/>
            </a:pPr>
            <a:r>
              <a:rPr lang="en-US" altLang="ko-KR" sz="1200" dirty="0" smtClean="0"/>
              <a:t>Conclusion&gt; </a:t>
            </a:r>
            <a:r>
              <a:rPr lang="en-US" altLang="ko-KR" sz="1200" b="1" dirty="0" smtClean="0">
                <a:solidFill>
                  <a:srgbClr val="00B050"/>
                </a:solidFill>
              </a:rPr>
              <a:t>pericardial thickness(about 4-5mm)</a:t>
            </a:r>
            <a:endParaRPr lang="ko-KR" altLang="en-US" sz="12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ko-KR" altLang="en-US" sz="1200" b="1" dirty="0" smtClean="0">
                <a:solidFill>
                  <a:srgbClr val="00B050"/>
                </a:solidFill>
              </a:rPr>
              <a:t>                 </a:t>
            </a:r>
            <a:r>
              <a:rPr lang="en-US" altLang="ko-KR" sz="1200" b="1" dirty="0" smtClean="0">
                <a:solidFill>
                  <a:srgbClr val="00B050"/>
                </a:solidFill>
              </a:rPr>
              <a:t>pericardial effusion</a:t>
            </a:r>
            <a:r>
              <a:rPr lang="en-US" altLang="ko-KR" sz="1200" dirty="0" smtClean="0"/>
              <a:t> with respiratory variation</a:t>
            </a:r>
            <a:endParaRPr lang="ko-KR" altLang="en-US" sz="1200" dirty="0" smtClean="0"/>
          </a:p>
          <a:p>
            <a:pPr>
              <a:buNone/>
            </a:pPr>
            <a:r>
              <a:rPr lang="ko-KR" altLang="en-US" sz="1200" dirty="0" smtClean="0"/>
              <a:t>                 </a:t>
            </a:r>
            <a:r>
              <a:rPr lang="en-US" altLang="ko-KR" sz="1200" dirty="0" smtClean="0"/>
              <a:t>r/o effusive </a:t>
            </a:r>
            <a:r>
              <a:rPr lang="en-US" altLang="ko-KR" sz="1200" b="1" dirty="0" smtClean="0">
                <a:solidFill>
                  <a:srgbClr val="00B050"/>
                </a:solidFill>
              </a:rPr>
              <a:t>restrictive </a:t>
            </a:r>
            <a:r>
              <a:rPr lang="en-US" altLang="ko-KR" sz="1200" b="1" dirty="0" err="1" smtClean="0">
                <a:solidFill>
                  <a:srgbClr val="00B050"/>
                </a:solidFill>
              </a:rPr>
              <a:t>pericarditis</a:t>
            </a:r>
            <a:endParaRPr lang="ko-KR" altLang="en-US" sz="1200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ko-KR" altLang="en-US" sz="1200" dirty="0" smtClean="0"/>
              <a:t>                 </a:t>
            </a:r>
            <a:r>
              <a:rPr lang="en-US" altLang="ko-KR" sz="1200" dirty="0" smtClean="0"/>
              <a:t>increased pulmonary hypertension</a:t>
            </a:r>
            <a:endParaRPr lang="ko-KR" altLang="en-US" sz="1200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※ 20130215 : ◈CT CHEST  [MP  </a:t>
            </a:r>
            <a:r>
              <a:rPr lang="ko-KR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입원 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]  :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comparison with 2013-02-02 CT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Interval increased amount of pericardial effusion with pericardial thickening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-suggestive </a:t>
            </a:r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pericarditis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such as </a:t>
            </a:r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tbc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pericarditis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Bilateral pleural effusion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-slightly decreased amount in left, but increased amount in right </a:t>
            </a:r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hemithorax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No change of multifocal poorly-defined nodules with fibrosis, linear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ateletasis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traction </a:t>
            </a:r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bronchiectasis</a:t>
            </a:r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both lungs</a:t>
            </a:r>
            <a:endParaRPr lang="ko-KR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ko-K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-high probability of pulmonary infection or ARDS </a:t>
            </a:r>
            <a:r>
              <a:rPr lang="en-US" altLang="ko-K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sequelae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LV cavity size(45/25)  </a:t>
            </a:r>
            <a:r>
              <a:rPr lang="en-US" altLang="ko-KR" dirty="0" err="1" smtClean="0"/>
              <a:t>hyperdynamic</a:t>
            </a:r>
            <a:r>
              <a:rPr lang="en-US" altLang="ko-KR" dirty="0" smtClean="0"/>
              <a:t>  LV  systolic </a:t>
            </a:r>
            <a:r>
              <a:rPr lang="en-US" altLang="ko-KR" dirty="0" err="1" smtClean="0"/>
              <a:t>fx</a:t>
            </a:r>
            <a:r>
              <a:rPr lang="en-US" altLang="ko-KR" dirty="0" smtClean="0"/>
              <a:t>(EF=70%)</a:t>
            </a:r>
            <a:endParaRPr lang="ko-KR" altLang="en-US" dirty="0" smtClean="0"/>
          </a:p>
          <a:p>
            <a:pPr>
              <a:buNone/>
            </a:pPr>
            <a:r>
              <a:rPr lang="en-US" altLang="ko-KR" dirty="0" smtClean="0"/>
              <a:t>MR(trace), TR(trace), PR</a:t>
            </a:r>
          </a:p>
          <a:p>
            <a:pPr>
              <a:buNone/>
            </a:pPr>
            <a:r>
              <a:rPr lang="en-US" altLang="ko-KR" dirty="0" smtClean="0"/>
              <a:t>No RWMA</a:t>
            </a:r>
          </a:p>
          <a:p>
            <a:pPr>
              <a:buNone/>
            </a:pPr>
            <a:r>
              <a:rPr lang="en-US" altLang="ko-KR" dirty="0" smtClean="0"/>
              <a:t>Relaxation abnormality pattern of LV filling</a:t>
            </a:r>
          </a:p>
          <a:p>
            <a:pPr>
              <a:buNone/>
            </a:pPr>
            <a:r>
              <a:rPr lang="en-US" altLang="ko-KR" dirty="0" smtClean="0"/>
              <a:t>Moderate  pulmonary hypertension(RVSP=59mmHg)</a:t>
            </a:r>
          </a:p>
          <a:p>
            <a:pPr>
              <a:buNone/>
            </a:pPr>
            <a:r>
              <a:rPr lang="en-US" altLang="ko-KR" dirty="0" smtClean="0"/>
              <a:t>Enlarged LA(LA vol. index : 33.1ml/m2)</a:t>
            </a:r>
          </a:p>
          <a:p>
            <a:pPr>
              <a:buNone/>
            </a:pPr>
            <a:r>
              <a:rPr lang="en-US" altLang="ko-KR" b="1" dirty="0" smtClean="0">
                <a:solidFill>
                  <a:srgbClr val="00B050"/>
                </a:solidFill>
              </a:rPr>
              <a:t>Minimal  circumferential pericardial effusion </a:t>
            </a:r>
          </a:p>
          <a:p>
            <a:pPr>
              <a:buNone/>
            </a:pPr>
            <a:r>
              <a:rPr lang="en-US" altLang="ko-KR" b="1" dirty="0" smtClean="0">
                <a:solidFill>
                  <a:srgbClr val="00B050"/>
                </a:solidFill>
              </a:rPr>
              <a:t>Thickened pericardium (5~6mm)</a:t>
            </a:r>
            <a:endParaRPr lang="ko-KR" altLang="en-US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ko-KR" altLang="en-US" dirty="0" smtClean="0"/>
          </a:p>
          <a:p>
            <a:pPr>
              <a:buNone/>
            </a:pPr>
            <a:r>
              <a:rPr lang="en-US" altLang="ko-KR" dirty="0" smtClean="0"/>
              <a:t>conclusion&gt; effusive </a:t>
            </a:r>
            <a:r>
              <a:rPr lang="en-US" altLang="ko-KR" b="1" dirty="0" smtClean="0">
                <a:solidFill>
                  <a:srgbClr val="00B050"/>
                </a:solidFill>
              </a:rPr>
              <a:t>constrictive </a:t>
            </a:r>
            <a:r>
              <a:rPr lang="en-US" altLang="ko-KR" b="1" dirty="0" err="1" smtClean="0">
                <a:solidFill>
                  <a:srgbClr val="00B050"/>
                </a:solidFill>
              </a:rPr>
              <a:t>pericarditis</a:t>
            </a:r>
            <a:r>
              <a:rPr lang="en-US" altLang="ko-KR" b="1" dirty="0" smtClean="0">
                <a:solidFill>
                  <a:srgbClr val="00B050"/>
                </a:solidFill>
              </a:rPr>
              <a:t> with thickened pericardium</a:t>
            </a:r>
            <a:r>
              <a:rPr lang="ko-KR" altLang="en-US" dirty="0" smtClean="0"/>
              <a:t> </a:t>
            </a:r>
            <a:r>
              <a:rPr lang="en-US" altLang="ko-KR" dirty="0" smtClean="0"/>
              <a:t>and significant respiratory variation</a:t>
            </a:r>
          </a:p>
          <a:p>
            <a:pPr>
              <a:buNone/>
            </a:pPr>
            <a:endParaRPr lang="ko-KR" altLang="en-US" dirty="0" smtClean="0"/>
          </a:p>
          <a:p>
            <a:pPr>
              <a:buNone/>
            </a:pPr>
            <a:r>
              <a:rPr lang="en-US" altLang="ko-KR" dirty="0" smtClean="0"/>
              <a:t>recommend&gt; </a:t>
            </a:r>
            <a:r>
              <a:rPr lang="en-US" altLang="ko-KR" b="1" dirty="0" err="1" smtClean="0">
                <a:solidFill>
                  <a:srgbClr val="00B050"/>
                </a:solidFill>
              </a:rPr>
              <a:t>pericardiectomy</a:t>
            </a:r>
            <a:r>
              <a:rPr lang="en-US" altLang="ko-KR" b="1" dirty="0" smtClean="0">
                <a:solidFill>
                  <a:srgbClr val="00B050"/>
                </a:solidFill>
              </a:rPr>
              <a:t> or pericardial biopsy</a:t>
            </a:r>
            <a:endParaRPr lang="ko-KR" altLang="en-US" b="1" dirty="0" smtClean="0">
              <a:solidFill>
                <a:srgbClr val="00B05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6564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702C5-D660-47D8-974D-79DBE2DF488C}" type="slidenum">
              <a:rPr lang="en-US" altLang="ko-KR" smtClean="0">
                <a:latin typeface="굴림" pitchFamily="50" charset="-127"/>
                <a:ea typeface="굴림" pitchFamily="50" charset="-127"/>
              </a:rPr>
              <a:pPr/>
              <a:t>26</a:t>
            </a:fld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7588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1BAC29-5516-4746-8F45-2A56FFC2A9F3}" type="slidenum">
              <a:rPr lang="en-US" altLang="ko-KR" smtClean="0">
                <a:latin typeface="굴림" pitchFamily="50" charset="-127"/>
                <a:ea typeface="굴림" pitchFamily="50" charset="-127"/>
              </a:rPr>
              <a:pPr/>
              <a:t>27</a:t>
            </a:fld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ko-KR" baseline="0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8132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CABFD8-6764-4281-98E3-8D09D7CC13B6}" type="slidenum">
              <a:rPr lang="en-US" altLang="ko-KR" smtClean="0">
                <a:latin typeface="굴림" pitchFamily="50" charset="-127"/>
                <a:ea typeface="굴림" pitchFamily="50" charset="-127"/>
              </a:rPr>
              <a:pPr/>
              <a:t>4</a:t>
            </a:fld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ko-KR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6324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039E29-B7C5-48A9-BEA5-2885B5FEF3BC}" type="slidenum">
              <a:rPr lang="en-US" altLang="ko-KR" smtClean="0">
                <a:latin typeface="굴림" pitchFamily="50" charset="-127"/>
                <a:ea typeface="굴림" pitchFamily="50" charset="-127"/>
              </a:rPr>
              <a:pPr/>
              <a:t>5</a:t>
            </a:fld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ko-KR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6324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039E29-B7C5-48A9-BEA5-2885B5FEF3BC}" type="slidenum">
              <a:rPr lang="en-US" altLang="ko-KR" smtClean="0">
                <a:latin typeface="굴림" pitchFamily="50" charset="-127"/>
                <a:ea typeface="굴림" pitchFamily="50" charset="-127"/>
              </a:rPr>
              <a:pPr/>
              <a:t>6</a:t>
            </a:fld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latinLnBrk="0" hangingPunct="1">
              <a:lnSpc>
                <a:spcPct val="90000"/>
              </a:lnSpc>
            </a:pPr>
            <a:endParaRPr lang="ko-KR" altLang="en-US" sz="900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7348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00F3A0-3C48-4938-8CF4-BE6021A3FB17}" type="slidenum">
              <a:rPr lang="en-US" altLang="ko-KR" smtClean="0">
                <a:latin typeface="굴림" pitchFamily="50" charset="-127"/>
                <a:ea typeface="굴림" pitchFamily="50" charset="-127"/>
              </a:rPr>
              <a:pPr/>
              <a:t>7</a:t>
            </a:fld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latinLnBrk="0" hangingPunct="1">
              <a:lnSpc>
                <a:spcPct val="90000"/>
              </a:lnSpc>
            </a:pPr>
            <a:endParaRPr lang="ko-KR" altLang="en-US" sz="900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8372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61BF35-72C4-4ED0-9161-5CA02B6DE90A}" type="slidenum">
              <a:rPr lang="en-US" altLang="ko-KR" smtClean="0">
                <a:latin typeface="굴림" pitchFamily="50" charset="-127"/>
                <a:ea typeface="굴림" pitchFamily="50" charset="-127"/>
              </a:rPr>
              <a:pPr/>
              <a:t>8</a:t>
            </a:fld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sz="3000" b="1" dirty="0"/>
              <a:t>제</a:t>
            </a:r>
            <a:r>
              <a:rPr lang="en-US" altLang="ko-KR" sz="3000" b="1" dirty="0" smtClean="0"/>
              <a:t>229</a:t>
            </a:r>
            <a:r>
              <a:rPr lang="ko-KR" altLang="en-US" sz="3000" b="1" dirty="0" smtClean="0"/>
              <a:t>회 </a:t>
            </a:r>
            <a:r>
              <a:rPr lang="ko-KR" altLang="en-US" sz="3000" b="1" dirty="0"/>
              <a:t>대한 결핵 및 호흡기학회 </a:t>
            </a:r>
            <a:r>
              <a:rPr lang="en-US" altLang="ko-KR" sz="3000" b="1" dirty="0" smtClean="0"/>
              <a:t/>
            </a:r>
            <a:br>
              <a:rPr lang="en-US" altLang="ko-KR" sz="3000" b="1" dirty="0" smtClean="0"/>
            </a:br>
            <a:r>
              <a:rPr lang="ko-KR" altLang="en-US" sz="3000" b="1" dirty="0" smtClean="0"/>
              <a:t>심포지엄 증례 </a:t>
            </a:r>
            <a:r>
              <a:rPr lang="ko-KR" altLang="en-US" sz="3000" b="1" dirty="0"/>
              <a:t>보고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211960" y="5157192"/>
            <a:ext cx="4320480" cy="792088"/>
          </a:xfrm>
        </p:spPr>
        <p:txBody>
          <a:bodyPr>
            <a:normAutofit/>
          </a:bodyPr>
          <a:lstStyle/>
          <a:p>
            <a:pPr algn="r"/>
            <a:r>
              <a:rPr lang="en-US" altLang="ko-KR" sz="2000" b="1" dirty="0" smtClean="0">
                <a:solidFill>
                  <a:schemeClr val="tx1"/>
                </a:solidFill>
                <a:latin typeface="+mj-lt"/>
              </a:rPr>
              <a:t>2013</a:t>
            </a:r>
            <a:r>
              <a:rPr lang="ko-KR" altLang="en-US" sz="2000" b="1" dirty="0" smtClean="0">
                <a:solidFill>
                  <a:schemeClr val="tx1"/>
                </a:solidFill>
                <a:latin typeface="+mj-lt"/>
              </a:rPr>
              <a:t>년 </a:t>
            </a:r>
            <a:r>
              <a:rPr lang="en-US" altLang="ko-KR" sz="2000" b="1" dirty="0" smtClean="0">
                <a:solidFill>
                  <a:schemeClr val="tx1"/>
                </a:solidFill>
                <a:latin typeface="+mj-lt"/>
              </a:rPr>
              <a:t>9</a:t>
            </a:r>
            <a:r>
              <a:rPr lang="ko-KR" altLang="en-US" sz="2000" b="1" dirty="0" smtClean="0">
                <a:solidFill>
                  <a:schemeClr val="tx1"/>
                </a:solidFill>
                <a:latin typeface="+mj-lt"/>
              </a:rPr>
              <a:t>월 </a:t>
            </a:r>
            <a:r>
              <a:rPr lang="en-US" altLang="ko-KR" sz="2000" b="1" dirty="0" smtClean="0">
                <a:solidFill>
                  <a:schemeClr val="tx1"/>
                </a:solidFill>
                <a:latin typeface="+mj-lt"/>
              </a:rPr>
              <a:t>23</a:t>
            </a:r>
            <a:r>
              <a:rPr lang="ko-KR" altLang="en-US" sz="2000" b="1" dirty="0" smtClean="0">
                <a:solidFill>
                  <a:schemeClr val="tx1"/>
                </a:solidFill>
                <a:latin typeface="+mj-lt"/>
              </a:rPr>
              <a:t>일</a:t>
            </a:r>
            <a:endParaRPr lang="en-US" altLang="ko-KR" sz="2000" b="1" dirty="0" smtClean="0">
              <a:solidFill>
                <a:schemeClr val="tx1"/>
              </a:solidFill>
              <a:latin typeface="+mj-lt"/>
            </a:endParaRPr>
          </a:p>
          <a:p>
            <a:pPr algn="r"/>
            <a:r>
              <a:rPr lang="ko-KR" altLang="en-US" sz="2000" b="1" dirty="0" smtClean="0">
                <a:solidFill>
                  <a:schemeClr val="tx1"/>
                </a:solidFill>
                <a:latin typeface="+mj-lt"/>
              </a:rPr>
              <a:t>이화여자대학교 내과전공의 강현주</a:t>
            </a:r>
            <a:endParaRPr lang="ko-KR" altLang="en-US"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제목 1"/>
          <p:cNvSpPr>
            <a:spLocks noGrp="1"/>
          </p:cNvSpPr>
          <p:nvPr>
            <p:ph type="title"/>
          </p:nvPr>
        </p:nvSpPr>
        <p:spPr>
          <a:xfrm>
            <a:off x="457200" y="192088"/>
            <a:ext cx="8229600" cy="1076325"/>
          </a:xfrm>
        </p:spPr>
        <p:txBody>
          <a:bodyPr>
            <a:normAutofit/>
          </a:bodyPr>
          <a:lstStyle/>
          <a:p>
            <a:r>
              <a:rPr lang="en-US" altLang="ko-KR" sz="4000" b="1" dirty="0" smtClean="0"/>
              <a:t>Chest PA (HD1)</a:t>
            </a:r>
            <a:endParaRPr lang="ko-KR" altLang="en-US" sz="4000" b="1" dirty="0" smtClean="0"/>
          </a:p>
        </p:txBody>
      </p:sp>
      <p:pic>
        <p:nvPicPr>
          <p:cNvPr id="6" name="그림 5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F:\호흡기내과\김건식 Decubitus0001.jpg"/>
          <p:cNvPicPr>
            <a:picLocks noChangeAspect="1" noChangeArrowheads="1"/>
          </p:cNvPicPr>
          <p:nvPr/>
        </p:nvPicPr>
        <p:blipFill>
          <a:blip r:embed="rId4" cstate="print"/>
          <a:srcRect t="5401"/>
          <a:stretch>
            <a:fillRect/>
          </a:stretch>
        </p:blipFill>
        <p:spPr bwMode="auto">
          <a:xfrm>
            <a:off x="4499992" y="1455388"/>
            <a:ext cx="4176464" cy="4804556"/>
          </a:xfrm>
          <a:prstGeom prst="rect">
            <a:avLst/>
          </a:prstGeom>
          <a:noFill/>
        </p:spPr>
      </p:pic>
      <p:pic>
        <p:nvPicPr>
          <p:cNvPr id="2053" name="Picture 5" descr="F:\호흡기내과\김건식 Decubitus0002.jpg"/>
          <p:cNvPicPr>
            <a:picLocks noChangeAspect="1" noChangeArrowheads="1"/>
          </p:cNvPicPr>
          <p:nvPr/>
        </p:nvPicPr>
        <p:blipFill>
          <a:blip r:embed="rId5" cstate="print"/>
          <a:srcRect t="5310"/>
          <a:stretch>
            <a:fillRect/>
          </a:stretch>
        </p:blipFill>
        <p:spPr bwMode="auto">
          <a:xfrm>
            <a:off x="107504" y="1414740"/>
            <a:ext cx="4248472" cy="4892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Tentative diagnosis</a:t>
            </a:r>
            <a:endParaRPr lang="ko-KR" altLang="en-US" b="1" dirty="0" smtClean="0"/>
          </a:p>
        </p:txBody>
      </p:sp>
      <p:sp>
        <p:nvSpPr>
          <p:cNvPr id="3379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ko-KR" dirty="0" smtClean="0"/>
              <a:t>Unilateral pleural effusion, left</a:t>
            </a:r>
          </a:p>
          <a:p>
            <a:pPr marL="914400" lvl="1" indent="-514350">
              <a:lnSpc>
                <a:spcPct val="150000"/>
              </a:lnSpc>
              <a:buNone/>
            </a:pPr>
            <a:r>
              <a:rPr lang="en-US" altLang="ko-KR" sz="3200" dirty="0" smtClean="0"/>
              <a:t> </a:t>
            </a:r>
            <a:r>
              <a:rPr lang="en-US" altLang="ko-KR" sz="3200" dirty="0" err="1" smtClean="0"/>
              <a:t>DDx</a:t>
            </a:r>
            <a:r>
              <a:rPr lang="en-US" altLang="ko-KR" sz="3200" dirty="0" smtClean="0"/>
              <a:t>  </a:t>
            </a:r>
          </a:p>
          <a:p>
            <a:pPr marL="914400" lvl="1" indent="-514350">
              <a:lnSpc>
                <a:spcPct val="150000"/>
              </a:lnSpc>
              <a:buNone/>
            </a:pPr>
            <a:r>
              <a:rPr lang="en-US" altLang="ko-KR" sz="3200" dirty="0" smtClean="0"/>
              <a:t>Pneumonia with </a:t>
            </a:r>
            <a:r>
              <a:rPr lang="en-US" altLang="ko-KR" sz="3200" dirty="0" err="1" smtClean="0"/>
              <a:t>parapneumonic</a:t>
            </a:r>
            <a:r>
              <a:rPr lang="en-US" altLang="ko-KR" sz="3200" dirty="0" smtClean="0"/>
              <a:t> effusion</a:t>
            </a:r>
          </a:p>
          <a:p>
            <a:pPr marL="914400" lvl="1" indent="-514350">
              <a:lnSpc>
                <a:spcPct val="150000"/>
              </a:lnSpc>
              <a:buNone/>
            </a:pPr>
            <a:r>
              <a:rPr lang="en-US" altLang="ko-KR" sz="3200" dirty="0" err="1" smtClean="0"/>
              <a:t>Tbc</a:t>
            </a:r>
            <a:r>
              <a:rPr lang="en-US" altLang="ko-KR" sz="3200" dirty="0" smtClean="0"/>
              <a:t> </a:t>
            </a:r>
            <a:r>
              <a:rPr lang="en-US" altLang="ko-KR" sz="3200" dirty="0" err="1" smtClean="0"/>
              <a:t>pleuritis</a:t>
            </a:r>
            <a:endParaRPr lang="en-US" altLang="ko-KR" sz="3200" dirty="0" smtClean="0"/>
          </a:p>
          <a:p>
            <a:pPr marL="914400" lvl="1" indent="-514350">
              <a:lnSpc>
                <a:spcPct val="150000"/>
              </a:lnSpc>
              <a:buNone/>
            </a:pPr>
            <a:r>
              <a:rPr lang="en-US" altLang="ko-KR" sz="3200" dirty="0" smtClean="0"/>
              <a:t> Malignant effusion</a:t>
            </a:r>
          </a:p>
          <a:p>
            <a:pPr marL="914400" lvl="1" indent="-514350">
              <a:lnSpc>
                <a:spcPct val="150000"/>
              </a:lnSpc>
              <a:buNone/>
            </a:pPr>
            <a:endParaRPr lang="en-US" altLang="ko-KR" dirty="0" smtClean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b="1" dirty="0" smtClean="0"/>
              <a:t>E.K.G (HD1)</a:t>
            </a:r>
            <a:endParaRPr lang="ko-KR" altLang="en-US" sz="4000" b="1" dirty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F:\호흡기내과\김건식 심전도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2353" t="26950" r="3824" b="7873"/>
          <a:stretch>
            <a:fillRect/>
          </a:stretch>
        </p:blipFill>
        <p:spPr bwMode="auto">
          <a:xfrm>
            <a:off x="0" y="1268759"/>
            <a:ext cx="9144000" cy="4764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Laboratory findings</a:t>
            </a:r>
            <a:endParaRPr lang="ko-KR" altLang="en-US" sz="4000" b="1" dirty="0" smtClean="0"/>
          </a:p>
        </p:txBody>
      </p:sp>
      <p:sp>
        <p:nvSpPr>
          <p:cNvPr id="25603" name="내용 개체 틀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2400" b="1" dirty="0" smtClean="0"/>
              <a:t>CBC</a:t>
            </a:r>
          </a:p>
          <a:p>
            <a:endParaRPr lang="en-US" altLang="ko-KR" sz="2400" b="1" dirty="0" smtClean="0"/>
          </a:p>
          <a:p>
            <a:endParaRPr lang="en-US" altLang="ko-KR" sz="2400" b="1" dirty="0" smtClean="0"/>
          </a:p>
          <a:p>
            <a:endParaRPr lang="en-US" altLang="ko-KR" sz="2400" b="1" dirty="0" smtClean="0"/>
          </a:p>
          <a:p>
            <a:r>
              <a:rPr lang="en-US" altLang="ko-KR" sz="2400" b="1" dirty="0" smtClean="0"/>
              <a:t>Chemistry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611560" y="3573016"/>
          <a:ext cx="7704857" cy="1116978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365416"/>
                <a:gridCol w="1351485"/>
                <a:gridCol w="1281821"/>
                <a:gridCol w="1351485"/>
                <a:gridCol w="1198224"/>
                <a:gridCol w="1156426"/>
              </a:tblGrid>
              <a:tr h="5584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BUN</a:t>
                      </a:r>
                    </a:p>
                    <a:p>
                      <a:pPr algn="ctr" fontAlgn="ctr"/>
                      <a:r>
                        <a:rPr lang="en-US" sz="1800" u="none" strike="noStrike" dirty="0" smtClean="0"/>
                        <a:t>(</a:t>
                      </a:r>
                      <a:r>
                        <a:rPr lang="en-US" sz="1800" u="none" strike="noStrike" dirty="0"/>
                        <a:t>mg/</a:t>
                      </a:r>
                      <a:r>
                        <a:rPr lang="en-US" sz="1800" u="none" strike="noStrike" dirty="0" err="1"/>
                        <a:t>dL</a:t>
                      </a:r>
                      <a:r>
                        <a:rPr lang="en-US" sz="1800" u="none" strike="noStrike" dirty="0"/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7532" marR="7532" marT="75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 smtClean="0"/>
                        <a:t>Creatinine</a:t>
                      </a:r>
                      <a:endParaRPr lang="en-US" sz="1800" u="none" strike="noStrike" dirty="0" smtClean="0"/>
                    </a:p>
                    <a:p>
                      <a:pPr algn="ctr" fontAlgn="ctr"/>
                      <a:r>
                        <a:rPr lang="en-US" sz="1800" u="none" strike="noStrike" dirty="0" smtClean="0"/>
                        <a:t>(</a:t>
                      </a:r>
                      <a:r>
                        <a:rPr lang="en-US" sz="1800" u="none" strike="noStrike" dirty="0"/>
                        <a:t>mg/</a:t>
                      </a:r>
                      <a:r>
                        <a:rPr lang="en-US" sz="1800" u="none" strike="noStrike" dirty="0" err="1"/>
                        <a:t>dL</a:t>
                      </a:r>
                      <a:r>
                        <a:rPr lang="en-US" sz="1800" u="none" strike="noStrike" dirty="0"/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7532" marR="7532" marT="75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AST</a:t>
                      </a:r>
                    </a:p>
                    <a:p>
                      <a:pPr algn="ctr" fontAlgn="ctr"/>
                      <a:r>
                        <a:rPr lang="en-US" sz="1800" u="none" strike="noStrike" dirty="0" smtClean="0"/>
                        <a:t>(</a:t>
                      </a:r>
                      <a:r>
                        <a:rPr lang="en-US" sz="1800" u="none" strike="noStrike" dirty="0"/>
                        <a:t>IU/L)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ALT</a:t>
                      </a:r>
                    </a:p>
                    <a:p>
                      <a:pPr algn="ctr" fontAlgn="ctr"/>
                      <a:r>
                        <a:rPr lang="en-US" sz="1800" u="none" strike="noStrike" dirty="0" smtClean="0"/>
                        <a:t>(</a:t>
                      </a:r>
                      <a:r>
                        <a:rPr lang="en-US" sz="1800" u="none" strike="noStrike" dirty="0"/>
                        <a:t>IU/L)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TB/DB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(mg/</a:t>
                      </a:r>
                      <a:r>
                        <a:rPr lang="en-US" sz="1800" u="none" strike="noStrike" dirty="0" err="1" smtClean="0"/>
                        <a:t>dL</a:t>
                      </a:r>
                      <a:r>
                        <a:rPr lang="en-US" sz="1800" u="none" strike="noStrike" dirty="0" smtClean="0"/>
                        <a:t>)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7532" marR="7532" marT="7532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ALP/GGT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(IU/L)</a:t>
                      </a:r>
                      <a:endParaRPr lang="en-US" altLang="ko-K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7532" marR="7532" marT="7532" marB="0" anchor="ctr"/>
                </a:tc>
              </a:tr>
              <a:tr h="5584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49 ▲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7532" marR="7532" marT="75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5.64 ▲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7532" marR="7532" marT="753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110 ▲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137 ▲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0.2/0.1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7532" marR="7532" marT="7532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199/21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7532" marR="7532" marT="7532" marB="0" anchor="ctr"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611560" y="4797152"/>
          <a:ext cx="7704855" cy="1116454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120393"/>
                <a:gridCol w="1103156"/>
                <a:gridCol w="1304843"/>
                <a:gridCol w="1263442"/>
                <a:gridCol w="1344471"/>
                <a:gridCol w="1568550"/>
              </a:tblGrid>
              <a:tr h="51688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Protein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i="0" u="none" strike="noStrike" dirty="0" smtClean="0">
                          <a:solidFill>
                            <a:srgbClr val="FFFFFF"/>
                          </a:solidFill>
                          <a:latin typeface="+mn-lt"/>
                        </a:rPr>
                        <a:t>(g/</a:t>
                      </a:r>
                      <a:r>
                        <a:rPr lang="en-US" altLang="ko-KR" sz="1800" b="1" i="0" u="none" strike="noStrike" dirty="0" err="1" smtClean="0">
                          <a:solidFill>
                            <a:srgbClr val="FFFFFF"/>
                          </a:solidFill>
                          <a:latin typeface="+mn-lt"/>
                        </a:rPr>
                        <a:t>dL</a:t>
                      </a:r>
                      <a:r>
                        <a:rPr lang="en-US" altLang="ko-KR" sz="1800" b="1" i="0" u="none" strike="noStrike" dirty="0" smtClean="0">
                          <a:solidFill>
                            <a:srgbClr val="FFFFFF"/>
                          </a:solidFill>
                          <a:latin typeface="+mn-lt"/>
                        </a:rPr>
                        <a:t>)</a:t>
                      </a:r>
                      <a:endParaRPr lang="en-US" altLang="ko-KR" sz="1800" b="1" i="0" u="none" strike="noStrike" dirty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Albumin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i="0" u="none" strike="noStrike" dirty="0" smtClean="0">
                          <a:solidFill>
                            <a:srgbClr val="FFFFFF"/>
                          </a:solidFill>
                          <a:latin typeface="+mn-lt"/>
                        </a:rPr>
                        <a:t>(g/</a:t>
                      </a:r>
                      <a:r>
                        <a:rPr lang="en-US" altLang="ko-KR" sz="1800" b="1" i="0" u="none" strike="noStrike" dirty="0" err="1" smtClean="0">
                          <a:solidFill>
                            <a:srgbClr val="FFFFFF"/>
                          </a:solidFill>
                          <a:latin typeface="+mn-lt"/>
                        </a:rPr>
                        <a:t>dL</a:t>
                      </a:r>
                      <a:r>
                        <a:rPr lang="en-US" altLang="ko-KR" sz="1800" b="1" i="0" u="none" strike="noStrike" dirty="0" smtClean="0">
                          <a:solidFill>
                            <a:srgbClr val="FFFFFF"/>
                          </a:solidFill>
                          <a:latin typeface="+mn-lt"/>
                        </a:rPr>
                        <a:t>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 smtClean="0"/>
                        <a:t>Phosphous</a:t>
                      </a:r>
                      <a:endParaRPr lang="en-US" sz="1800" u="none" strike="noStrike" dirty="0" smtClean="0"/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(mg/</a:t>
                      </a:r>
                      <a:r>
                        <a:rPr lang="en-US" altLang="ko-KR" sz="1800" u="none" strike="noStrike" dirty="0" err="1" smtClean="0"/>
                        <a:t>dL</a:t>
                      </a:r>
                      <a:r>
                        <a:rPr lang="en-US" altLang="ko-KR" sz="1800" u="none" strike="noStrike" dirty="0" smtClean="0"/>
                        <a:t>)</a:t>
                      </a:r>
                      <a:endParaRPr lang="en-US" altLang="ko-KR" sz="1800" b="1" i="0" u="none" strike="noStrike" dirty="0" smtClean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err="1" smtClean="0"/>
                        <a:t>T.Calcium</a:t>
                      </a:r>
                      <a:endParaRPr lang="en-US" sz="1800" u="none" strike="noStrike" dirty="0" smtClean="0"/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(mg/</a:t>
                      </a:r>
                      <a:r>
                        <a:rPr lang="en-US" altLang="ko-KR" sz="1800" u="none" strike="noStrike" dirty="0" err="1" smtClean="0"/>
                        <a:t>dL</a:t>
                      </a:r>
                      <a:r>
                        <a:rPr lang="en-US" altLang="ko-KR" sz="1800" u="none" strike="noStrike" dirty="0" smtClean="0"/>
                        <a:t>)</a:t>
                      </a:r>
                      <a:endParaRPr lang="en-US" altLang="ko-KR" sz="1800" b="1" i="0" u="none" strike="noStrike" dirty="0" smtClean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Glucose</a:t>
                      </a:r>
                    </a:p>
                    <a:p>
                      <a:pPr algn="ctr" fontAlgn="ctr"/>
                      <a:r>
                        <a:rPr lang="en-US" altLang="ko-KR" sz="1800" u="none" strike="noStrike" dirty="0" smtClean="0"/>
                        <a:t>(mg/</a:t>
                      </a:r>
                      <a:r>
                        <a:rPr lang="en-US" altLang="ko-KR" sz="1800" u="none" strike="noStrike" dirty="0" err="1" smtClean="0"/>
                        <a:t>dL</a:t>
                      </a:r>
                      <a:r>
                        <a:rPr lang="en-US" altLang="ko-KR" sz="1800" u="none" strike="noStrike" dirty="0" smtClean="0"/>
                        <a:t>)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HbA1c(%)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582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6.2 ▼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3.2 ▼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5.1 ▲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9.9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176 ▲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6.8 ▲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611560" y="1988840"/>
          <a:ext cx="7704856" cy="871475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643703"/>
                <a:gridCol w="1849165"/>
                <a:gridCol w="2680062"/>
                <a:gridCol w="1531926"/>
              </a:tblGrid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 smtClean="0"/>
                        <a:t>Hb</a:t>
                      </a:r>
                      <a:r>
                        <a:rPr lang="en-US" sz="1800" u="none" strike="noStrike" dirty="0" smtClean="0"/>
                        <a:t>(g/</a:t>
                      </a:r>
                      <a:r>
                        <a:rPr lang="en-US" sz="1800" u="none" strike="noStrike" dirty="0" err="1" smtClean="0"/>
                        <a:t>dL</a:t>
                      </a:r>
                      <a:r>
                        <a:rPr lang="en-US" sz="1800" u="none" strike="noStrike" dirty="0" smtClean="0"/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 smtClean="0"/>
                        <a:t>Hct</a:t>
                      </a:r>
                      <a:r>
                        <a:rPr lang="en-US" sz="1800" u="none" strike="noStrike" dirty="0" smtClean="0"/>
                        <a:t>(%)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WBC(10</a:t>
                      </a:r>
                      <a:r>
                        <a:rPr lang="en-US" sz="1800" u="none" strike="noStrike" baseline="30000" dirty="0" smtClean="0"/>
                        <a:t>3</a:t>
                      </a:r>
                      <a:r>
                        <a:rPr lang="en-US" sz="1800" u="none" strike="noStrike" dirty="0" smtClean="0"/>
                        <a:t>/</a:t>
                      </a:r>
                      <a:r>
                        <a:rPr lang="en-US" sz="1800" u="none" strike="noStrike" dirty="0" err="1" smtClean="0"/>
                        <a:t>ul</a:t>
                      </a:r>
                      <a:r>
                        <a:rPr lang="en-US" sz="1800" u="none" strike="noStrike" dirty="0" smtClean="0"/>
                        <a:t>,</a:t>
                      </a:r>
                      <a:r>
                        <a:rPr lang="en-US" sz="1800" u="none" strike="noStrike" baseline="0" dirty="0" smtClean="0"/>
                        <a:t> </a:t>
                      </a:r>
                      <a:r>
                        <a:rPr lang="en-US" sz="1800" u="none" strike="noStrike" dirty="0" err="1" smtClean="0"/>
                        <a:t>Neu</a:t>
                      </a:r>
                      <a:r>
                        <a:rPr lang="en-US" sz="1800" u="none" strike="noStrike" dirty="0" smtClean="0"/>
                        <a:t> %)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 smtClean="0"/>
                        <a:t>Plt</a:t>
                      </a:r>
                      <a:r>
                        <a:rPr lang="en-US" sz="1800" u="none" strike="noStrike" dirty="0" smtClean="0"/>
                        <a:t>(</a:t>
                      </a:r>
                      <a:r>
                        <a:rPr lang="en-US" altLang="ko-KR" sz="1800" u="none" strike="noStrike" dirty="0" smtClean="0"/>
                        <a:t>10</a:t>
                      </a:r>
                      <a:r>
                        <a:rPr lang="en-US" altLang="ko-KR" sz="1800" u="none" strike="noStrike" baseline="30000" dirty="0" smtClean="0"/>
                        <a:t>3</a:t>
                      </a:r>
                      <a:r>
                        <a:rPr lang="en-US" altLang="ko-KR" sz="1800" u="none" strike="noStrike" dirty="0" smtClean="0"/>
                        <a:t>/</a:t>
                      </a:r>
                      <a:r>
                        <a:rPr lang="en-US" altLang="ko-KR" sz="1800" u="none" strike="noStrike" dirty="0" err="1" smtClean="0"/>
                        <a:t>ul</a:t>
                      </a:r>
                      <a:r>
                        <a:rPr lang="en-US" altLang="ko-KR" sz="1800" u="none" strike="noStrike" dirty="0" smtClean="0"/>
                        <a:t>)</a:t>
                      </a:r>
                      <a:endParaRPr lang="en-US" sz="1800" b="1" i="0" u="none" strike="noStrike" dirty="0" smtClean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43942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9.6 ▼</a:t>
                      </a:r>
                      <a:endParaRPr lang="en-US" altLang="ko-KR" sz="1800" b="0" i="0" u="none" strike="noStrike" dirty="0">
                        <a:solidFill>
                          <a:srgbClr val="0070C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28.9 ▼</a:t>
                      </a:r>
                      <a:endParaRPr lang="en-US" altLang="ko-KR" sz="1800" b="0" i="0" u="none" strike="noStrike" dirty="0">
                        <a:solidFill>
                          <a:srgbClr val="0070C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10350(77.2 %) ▲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248k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7" name="그림 6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Laboratory findings</a:t>
            </a:r>
            <a:endParaRPr lang="ko-KR" altLang="en-US" sz="4000" b="1" dirty="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467544" y="2996952"/>
          <a:ext cx="8064895" cy="2232247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368152"/>
                <a:gridCol w="1496017"/>
                <a:gridCol w="1888359"/>
                <a:gridCol w="864096"/>
                <a:gridCol w="936104"/>
                <a:gridCol w="1512167"/>
              </a:tblGrid>
              <a:tr h="6287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CK</a:t>
                      </a:r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(~ 185 IU/L)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CK-MB</a:t>
                      </a:r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(~</a:t>
                      </a:r>
                      <a:r>
                        <a:rPr lang="en-US" sz="1800" b="1" i="0" u="none" strike="noStrike" baseline="0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 5 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ng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mL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 smtClean="0"/>
                        <a:t>TnT</a:t>
                      </a:r>
                      <a:endParaRPr lang="en-US" sz="1800" u="none" strike="noStrike" dirty="0" smtClean="0"/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(~0.014 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ng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mL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LD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(IU/L)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BNP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(pg/</a:t>
                      </a:r>
                      <a:r>
                        <a:rPr lang="en-US" sz="1800" u="none" strike="noStrike" dirty="0" err="1" smtClean="0"/>
                        <a:t>mL</a:t>
                      </a:r>
                      <a:r>
                        <a:rPr lang="en-US" sz="1800" u="none" strike="noStrike" dirty="0" smtClean="0"/>
                        <a:t>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CRP</a:t>
                      </a:r>
                    </a:p>
                    <a:p>
                      <a:pPr algn="ctr" fontAlgn="ctr"/>
                      <a:r>
                        <a:rPr lang="en-US" altLang="ko-KR" sz="1800" b="1" i="0" u="none" strike="noStrike" dirty="0" smtClean="0">
                          <a:solidFill>
                            <a:srgbClr val="FFFFFF"/>
                          </a:solidFill>
                          <a:latin typeface="+mn-lt"/>
                        </a:rPr>
                        <a:t>(~0.3mg/</a:t>
                      </a:r>
                      <a:r>
                        <a:rPr lang="en-US" altLang="ko-KR" sz="1800" b="1" i="0" u="none" strike="noStrike" dirty="0" err="1" smtClean="0">
                          <a:solidFill>
                            <a:srgbClr val="FFFFFF"/>
                          </a:solidFill>
                          <a:latin typeface="+mn-lt"/>
                        </a:rPr>
                        <a:t>dL</a:t>
                      </a:r>
                      <a:r>
                        <a:rPr lang="en-US" altLang="ko-KR" sz="1800" b="1" i="0" u="none" strike="noStrike" dirty="0" smtClean="0">
                          <a:solidFill>
                            <a:srgbClr val="FFFFFF"/>
                          </a:solidFill>
                          <a:latin typeface="+mn-lt"/>
                        </a:rPr>
                        <a:t>)</a:t>
                      </a:r>
                      <a:endParaRPr lang="en-US" altLang="ko-KR" sz="1800" b="1" i="0" u="none" strike="noStrike" dirty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3449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u="none" strike="noStrike" dirty="0" smtClean="0">
                          <a:latin typeface="+mn-lt"/>
                        </a:rPr>
                        <a:t>888 ▲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u="none" strike="noStrike" dirty="0" smtClean="0">
                          <a:latin typeface="+mn-lt"/>
                        </a:rPr>
                        <a:t>16.9 (1.9%) ▲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u="none" strike="noStrike" dirty="0" smtClean="0">
                          <a:latin typeface="+mn-lt"/>
                        </a:rPr>
                        <a:t>0.227▲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u="none" strike="noStrike" dirty="0" smtClean="0">
                          <a:latin typeface="+mn-lt"/>
                        </a:rPr>
                        <a:t>528 ▲</a:t>
                      </a:r>
                      <a:endParaRPr lang="en-US" altLang="ko-KR" sz="1800" b="0" i="0" u="none" strike="noStrike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u="none" strike="noStrike" dirty="0" smtClean="0">
                          <a:latin typeface="+mn-lt"/>
                        </a:rPr>
                        <a:t>5468 ▲</a:t>
                      </a:r>
                      <a:endParaRPr lang="en-US" altLang="ko-KR" sz="1800" b="0" i="0" u="none" strike="noStrike" dirty="0" smtClean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u="none" strike="noStrike" dirty="0" smtClean="0">
                          <a:latin typeface="+mn-lt"/>
                        </a:rPr>
                        <a:t>10.14 ▲</a:t>
                      </a:r>
                    </a:p>
                  </a:txBody>
                  <a:tcPr marL="9525" marR="9525" marT="9525" marB="0" anchor="ctr"/>
                </a:tc>
              </a:tr>
              <a:tr h="53449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796 </a:t>
                      </a:r>
                      <a:r>
                        <a:rPr lang="en-US" altLang="ko-KR" sz="1800" b="0" u="none" strike="noStrike" dirty="0" smtClean="0">
                          <a:latin typeface="+mn-lt"/>
                        </a:rPr>
                        <a:t>▲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16 (2.0%) </a:t>
                      </a:r>
                      <a:r>
                        <a:rPr lang="en-US" altLang="ko-KR" sz="1800" b="0" u="none" strike="noStrike" dirty="0" smtClean="0">
                          <a:latin typeface="+mn-lt"/>
                        </a:rPr>
                        <a:t>▲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0.213 </a:t>
                      </a:r>
                      <a:r>
                        <a:rPr lang="en-US" altLang="ko-KR" sz="1800" b="0" u="none" strike="noStrike" dirty="0" smtClean="0">
                          <a:latin typeface="+mn-lt"/>
                        </a:rPr>
                        <a:t>▲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800" b="0" i="0" u="none" strike="noStrike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800" b="0" u="none" strike="noStrike" dirty="0" smtClean="0"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3449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273 </a:t>
                      </a:r>
                      <a:r>
                        <a:rPr lang="en-US" altLang="ko-KR" sz="1800" b="0" u="none" strike="noStrike" dirty="0" smtClean="0">
                          <a:latin typeface="+mn-lt"/>
                        </a:rPr>
                        <a:t>▲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6.1 (2.2%) </a:t>
                      </a:r>
                      <a:r>
                        <a:rPr lang="en-US" altLang="ko-KR" sz="1800" b="0" u="none" strike="noStrike" dirty="0" smtClean="0">
                          <a:latin typeface="+mn-lt"/>
                        </a:rPr>
                        <a:t>▲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0.337 </a:t>
                      </a:r>
                      <a:r>
                        <a:rPr lang="en-US" altLang="ko-KR" sz="1800" b="0" u="none" strike="noStrike" dirty="0" smtClean="0">
                          <a:latin typeface="+mn-lt"/>
                        </a:rPr>
                        <a:t>▲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800" b="0" i="0" u="none" strike="noStrike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u="none" strike="noStrike" dirty="0" smtClean="0">
                          <a:latin typeface="+mn-lt"/>
                        </a:rPr>
                        <a:t>4.96 ▲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7" name="그림 6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467544" y="1628800"/>
          <a:ext cx="8064896" cy="1075169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045798"/>
                <a:gridCol w="1120498"/>
                <a:gridCol w="1120498"/>
                <a:gridCol w="1195198"/>
                <a:gridCol w="1045798"/>
                <a:gridCol w="1269898"/>
                <a:gridCol w="1267208"/>
              </a:tblGrid>
              <a:tr h="516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pH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pCO2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pO2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err="1" smtClean="0"/>
                        <a:t>ABEe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HCO3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tCO2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sO2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582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7.389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36.3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70.6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-2.6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21.4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22.5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91.6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Laboratory findings</a:t>
            </a:r>
            <a:endParaRPr lang="ko-KR" altLang="en-US" b="1" dirty="0" smtClean="0"/>
          </a:p>
        </p:txBody>
      </p:sp>
      <p:sp>
        <p:nvSpPr>
          <p:cNvPr id="24579" name="내용 개체 틀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4768850"/>
          </a:xfrm>
        </p:spPr>
        <p:txBody>
          <a:bodyPr/>
          <a:lstStyle/>
          <a:p>
            <a:r>
              <a:rPr lang="en-US" altLang="ko-KR" sz="2400" b="1" dirty="0" err="1" smtClean="0"/>
              <a:t>Immunoserologic</a:t>
            </a:r>
            <a:r>
              <a:rPr lang="en-US" altLang="ko-KR" sz="2400" b="1" dirty="0" smtClean="0"/>
              <a:t> test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sz="2400" b="1" dirty="0" smtClean="0"/>
              <a:t>Coagulation test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sz="800" dirty="0" smtClean="0"/>
          </a:p>
          <a:p>
            <a:r>
              <a:rPr lang="en-US" altLang="ko-KR" sz="2400" b="1" dirty="0" smtClean="0"/>
              <a:t>Culture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683568" y="1844824"/>
          <a:ext cx="3960439" cy="983840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246753"/>
                <a:gridCol w="1246829"/>
                <a:gridCol w="1466857"/>
              </a:tblGrid>
              <a:tr h="4919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/>
                        <a:t>HBs Ag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/>
                        <a:t>Anti HBs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/>
                        <a:t>Anti HCV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4919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/>
                        <a:t>N</a:t>
                      </a:r>
                      <a:r>
                        <a:rPr lang="en-US" sz="1800" u="none" strike="noStrike" dirty="0" smtClean="0"/>
                        <a:t>egative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Positive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/>
                        <a:t>N</a:t>
                      </a:r>
                      <a:r>
                        <a:rPr lang="en-US" sz="1800" u="none" strike="noStrike" dirty="0" smtClean="0"/>
                        <a:t>egative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683568" y="3429000"/>
          <a:ext cx="7866754" cy="1131324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264610"/>
                <a:gridCol w="1059907"/>
                <a:gridCol w="1131867"/>
                <a:gridCol w="1131330"/>
                <a:gridCol w="1270762"/>
                <a:gridCol w="1004139"/>
                <a:gridCol w="1004139"/>
              </a:tblGrid>
              <a:tr h="6277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PT(sec)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/>
                        <a:t>PT(%)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/>
                        <a:t>PT(INR)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 smtClean="0"/>
                        <a:t>aPTT</a:t>
                      </a:r>
                      <a:endParaRPr lang="en-US" sz="1800" u="none" strike="noStrike" dirty="0" smtClean="0"/>
                    </a:p>
                    <a:p>
                      <a:pPr algn="ctr" fontAlgn="ctr"/>
                      <a:r>
                        <a:rPr lang="en-US" sz="1800" u="none" strike="noStrike" dirty="0" smtClean="0"/>
                        <a:t>(</a:t>
                      </a:r>
                      <a:r>
                        <a:rPr lang="en-US" sz="1800" u="none" strike="noStrike" dirty="0"/>
                        <a:t>sec)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Fibrinogen</a:t>
                      </a:r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(mg/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dL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FDP</a:t>
                      </a:r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ug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mL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D-</a:t>
                      </a:r>
                      <a:r>
                        <a:rPr lang="en-US" sz="1800" u="none" strike="noStrike" dirty="0" err="1" smtClean="0"/>
                        <a:t>dimer</a:t>
                      </a:r>
                      <a:endParaRPr lang="en-US" sz="1800" u="none" strike="noStrike" dirty="0" smtClean="0"/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(mg/L)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5035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12.5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76.1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1.14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29.0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607 ▲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6.7 ▲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2.01 ▲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5004048" y="1844824"/>
          <a:ext cx="3528393" cy="1050085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176131"/>
                <a:gridCol w="1176131"/>
                <a:gridCol w="1176131"/>
              </a:tblGrid>
              <a:tr h="4919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T3</a:t>
                      </a:r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ng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dL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TSH</a:t>
                      </a:r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uIU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mL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Free T4</a:t>
                      </a:r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ng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dL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4919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76.5 </a:t>
                      </a:r>
                      <a:r>
                        <a:rPr lang="en-US" altLang="ko-KR" sz="1800" u="none" strike="noStrike" dirty="0" smtClean="0"/>
                        <a:t>▼</a:t>
                      </a:r>
                      <a:endParaRPr lang="en-US" sz="1800" b="0" i="0" u="none" strike="noStrike" dirty="0">
                        <a:solidFill>
                          <a:srgbClr val="0070C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2.15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1.23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0" name="그림 9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755576" y="5157192"/>
          <a:ext cx="4824536" cy="1131324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296144"/>
                <a:gridCol w="2366330"/>
                <a:gridCol w="1162062"/>
              </a:tblGrid>
              <a:tr h="6277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Blood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Sputum(Culture,</a:t>
                      </a:r>
                      <a:r>
                        <a:rPr lang="en-US" sz="1800" u="none" strike="noStrike" baseline="0" dirty="0" smtClean="0"/>
                        <a:t> AFB, Fungus)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Sputum</a:t>
                      </a:r>
                    </a:p>
                    <a:p>
                      <a:pPr algn="ctr" fontAlgn="ctr"/>
                      <a:r>
                        <a:rPr lang="en-US" sz="1800" u="none" strike="noStrike" dirty="0" smtClean="0"/>
                        <a:t>Tb PCR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5035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Negative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Candida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Negative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683568" y="2276872"/>
          <a:ext cx="3406535" cy="1057460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008112"/>
                <a:gridCol w="1152128"/>
                <a:gridCol w="1246295"/>
              </a:tblGrid>
              <a:tr h="499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C3</a:t>
                      </a:r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(mg/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dL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C4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(mg/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dL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CH50</a:t>
                      </a:r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(U/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mL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49929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126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31.3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60.9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4572000" y="2276872"/>
          <a:ext cx="3406535" cy="1057460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080120"/>
                <a:gridCol w="1224136"/>
                <a:gridCol w="1102279"/>
              </a:tblGrid>
              <a:tr h="499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 smtClean="0"/>
                        <a:t>IgG</a:t>
                      </a:r>
                      <a:endParaRPr lang="en-US" sz="1800" u="none" strike="noStrike" dirty="0" smtClean="0"/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(mg/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dL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err="1" smtClean="0"/>
                        <a:t>IgA</a:t>
                      </a:r>
                      <a:endParaRPr lang="en-US" sz="1800" u="none" strike="noStrike" dirty="0" smtClean="0"/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(mg/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dL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 smtClean="0"/>
                        <a:t>IgM</a:t>
                      </a:r>
                      <a:endParaRPr lang="en-US" sz="1800" u="none" strike="noStrike" dirty="0" smtClean="0"/>
                    </a:p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(mg/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dL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49929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1170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240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87.2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683568" y="3501008"/>
          <a:ext cx="5112568" cy="998590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2556284"/>
                <a:gridCol w="2556284"/>
              </a:tblGrid>
              <a:tr h="49929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FANA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ANCA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49929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Homogeneous &gt; 1:80</a:t>
                      </a:r>
                      <a:endParaRPr lang="en-US" altLang="ko-KR" sz="1800" b="1" i="0" u="none" strike="noStrike" dirty="0">
                        <a:solidFill>
                          <a:srgbClr val="0070C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0" i="0" u="none" strike="noStrike" dirty="0" smtClean="0">
                          <a:solidFill>
                            <a:schemeClr val="dk1"/>
                          </a:solidFill>
                          <a:latin typeface="+mn-lt"/>
                        </a:rPr>
                        <a:t>Negative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Laboratory findings</a:t>
            </a:r>
            <a:endParaRPr lang="ko-KR" altLang="en-US" b="1" dirty="0" smtClean="0"/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296862" y="1412776"/>
            <a:ext cx="8847138" cy="4899025"/>
          </a:xfrm>
        </p:spPr>
        <p:txBody>
          <a:bodyPr/>
          <a:lstStyle/>
          <a:p>
            <a:pPr>
              <a:defRPr/>
            </a:pPr>
            <a:r>
              <a:rPr lang="en-US" altLang="ko-KR" sz="2400" b="1" dirty="0" smtClean="0">
                <a:latin typeface="+mj-lt"/>
              </a:rPr>
              <a:t>Autoimmune marker</a:t>
            </a:r>
          </a:p>
          <a:p>
            <a:pPr>
              <a:lnSpc>
                <a:spcPct val="80000"/>
              </a:lnSpc>
              <a:defRPr/>
            </a:pPr>
            <a:endParaRPr lang="en-US" altLang="ko-KR" sz="2800" dirty="0" smtClean="0">
              <a:latin typeface="+mj-lt"/>
            </a:endParaRP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endParaRPr lang="en-US" altLang="ko-KR" sz="2800" b="1" dirty="0" smtClean="0">
              <a:latin typeface="+mj-lt"/>
            </a:endParaRP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endParaRPr lang="en-US" altLang="ko-KR" sz="2800" dirty="0" smtClean="0">
              <a:solidFill>
                <a:srgbClr val="7F7F7F"/>
              </a:solidFill>
              <a:latin typeface="+mj-lt"/>
            </a:endParaRPr>
          </a:p>
        </p:txBody>
      </p:sp>
      <p:pic>
        <p:nvPicPr>
          <p:cNvPr id="12" name="그림 11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Chest CT (HD1)</a:t>
            </a:r>
            <a:endParaRPr lang="ko-KR" altLang="en-US" sz="4000" b="1" dirty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4000" b="1" dirty="0" smtClean="0"/>
              <a:t>Echocardiography(HD 3)</a:t>
            </a:r>
            <a:endParaRPr lang="ko-KR" altLang="en-US" sz="4000" b="1" dirty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7" descr="F:\호흡기내과\사진자료\김건식 2.4 echo 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052736"/>
            <a:ext cx="7603384" cy="5085755"/>
          </a:xfrm>
          <a:prstGeom prst="rect">
            <a:avLst/>
          </a:prstGeom>
          <a:noFill/>
        </p:spPr>
      </p:pic>
      <p:pic>
        <p:nvPicPr>
          <p:cNvPr id="29704" name="Picture 8" descr="F:\호흡기내과\사진자료\김건식 2.4 echo 두께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268760"/>
            <a:ext cx="7200800" cy="5044142"/>
          </a:xfrm>
          <a:prstGeom prst="rect">
            <a:avLst/>
          </a:prstGeom>
          <a:noFill/>
        </p:spPr>
      </p:pic>
      <p:pic>
        <p:nvPicPr>
          <p:cNvPr id="29705" name="Picture 9" descr="F:\호흡기내과\사진자료\김건식 2.4 echo(apex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1484784"/>
            <a:ext cx="6984776" cy="4937393"/>
          </a:xfrm>
          <a:prstGeom prst="rect">
            <a:avLst/>
          </a:prstGeom>
          <a:noFill/>
        </p:spPr>
      </p:pic>
      <p:pic>
        <p:nvPicPr>
          <p:cNvPr id="29706" name="Picture 10" descr="F:\호흡기내과\사진자료\김건식 2.4 echo respiratory variation(TV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9632" y="1628800"/>
            <a:ext cx="7524328" cy="5112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Laboratory findings</a:t>
            </a:r>
            <a:endParaRPr lang="ko-KR" altLang="en-US" sz="4000" b="1" dirty="0" smtClean="0"/>
          </a:p>
        </p:txBody>
      </p:sp>
      <p:sp>
        <p:nvSpPr>
          <p:cNvPr id="2560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b="1" dirty="0" smtClean="0"/>
              <a:t>Pleural fluid analysis(HD1)</a:t>
            </a:r>
            <a:endParaRPr lang="ko-KR" altLang="en-US" sz="2400" b="1" dirty="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611560" y="2204864"/>
          <a:ext cx="7848873" cy="1008112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433081"/>
                <a:gridCol w="1411033"/>
                <a:gridCol w="1565365"/>
                <a:gridCol w="1719697"/>
                <a:gridCol w="1719697"/>
              </a:tblGrid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pH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RBC(/</a:t>
                      </a:r>
                      <a:r>
                        <a:rPr lang="en-US" sz="1800" u="none" strike="noStrike" dirty="0" err="1" smtClean="0"/>
                        <a:t>uL</a:t>
                      </a:r>
                      <a:r>
                        <a:rPr lang="en-US" sz="1800" u="none" strike="noStrike" dirty="0" smtClean="0"/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WBC(/</a:t>
                      </a:r>
                      <a:r>
                        <a:rPr lang="en-US" altLang="ko-KR" sz="1800" u="none" strike="noStrike" dirty="0" err="1" smtClean="0"/>
                        <a:t>uL</a:t>
                      </a:r>
                      <a:r>
                        <a:rPr lang="en-US" altLang="ko-KR" sz="1800" u="none" strike="noStrike" dirty="0" smtClean="0"/>
                        <a:t>)</a:t>
                      </a:r>
                      <a:endParaRPr lang="en-US" altLang="ko-KR" sz="1800" b="1" i="0" u="none" strike="noStrike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err="1" smtClean="0"/>
                        <a:t>Neu</a:t>
                      </a:r>
                      <a:r>
                        <a:rPr lang="en-US" sz="1800" u="none" strike="noStrike" dirty="0" smtClean="0"/>
                        <a:t>(%)</a:t>
                      </a:r>
                      <a:endParaRPr lang="en-US" sz="1800" b="1" i="0" u="none" strike="noStrike" dirty="0" smtClean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 smtClean="0"/>
                        <a:t>Lym</a:t>
                      </a:r>
                      <a:r>
                        <a:rPr lang="en-US" sz="1800" u="none" strike="noStrike" dirty="0" smtClean="0"/>
                        <a:t>(%)</a:t>
                      </a:r>
                      <a:endParaRPr lang="en-US" altLang="ko-KR" sz="1800" b="1" i="0" u="none" strike="noStrike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7.1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900 ▲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2450 ▲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67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 20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611560" y="3645024"/>
          <a:ext cx="7920880" cy="1057460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368152"/>
                <a:gridCol w="1800200"/>
                <a:gridCol w="1728192"/>
                <a:gridCol w="1152128"/>
                <a:gridCol w="792088"/>
                <a:gridCol w="1080120"/>
              </a:tblGrid>
              <a:tr h="499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LDH</a:t>
                      </a:r>
                    </a:p>
                    <a:p>
                      <a:pPr algn="ctr" fontAlgn="ctr"/>
                      <a:r>
                        <a:rPr lang="en-US" sz="1800" u="none" strike="noStrike" dirty="0" smtClean="0"/>
                        <a:t>(U/L)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Protein </a:t>
                      </a:r>
                    </a:p>
                    <a:p>
                      <a:pPr algn="ctr" fontAlgn="ctr"/>
                      <a:r>
                        <a:rPr lang="en-US" sz="1800" u="none" strike="noStrike" dirty="0" smtClean="0"/>
                        <a:t>(mg/</a:t>
                      </a:r>
                      <a:r>
                        <a:rPr lang="en-US" sz="1800" u="none" strike="noStrike" dirty="0" err="1" smtClean="0"/>
                        <a:t>dL</a:t>
                      </a:r>
                      <a:r>
                        <a:rPr lang="en-US" sz="1800" u="none" strike="noStrike" dirty="0" smtClean="0"/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Albumin</a:t>
                      </a:r>
                    </a:p>
                    <a:p>
                      <a:pPr algn="ctr" fontAlgn="ctr"/>
                      <a:r>
                        <a:rPr lang="en-US" sz="1800" u="none" strike="noStrike" dirty="0" smtClean="0"/>
                        <a:t>(g/</a:t>
                      </a:r>
                      <a:r>
                        <a:rPr lang="en-US" sz="1800" u="none" strike="noStrike" dirty="0" err="1" smtClean="0"/>
                        <a:t>dL</a:t>
                      </a:r>
                      <a:r>
                        <a:rPr lang="en-US" sz="1800" u="none" strike="noStrike" dirty="0" smtClean="0"/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Glucose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(mg/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dL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ADA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(U/L)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CEA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ng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mL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49929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397 ▲ (209)</a:t>
                      </a:r>
                      <a:endParaRPr lang="en-US" altLang="ko-K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4.0 (6.2, 65%)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2.4 (3.2, 75%) 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157(176)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37.7</a:t>
                      </a:r>
                      <a:endParaRPr lang="en-US" altLang="ko-K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1.9</a:t>
                      </a:r>
                      <a:endParaRPr lang="en-US" altLang="ko-K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611560" y="4941168"/>
          <a:ext cx="7920880" cy="864096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2640295"/>
                <a:gridCol w="2640290"/>
                <a:gridCol w="2640295"/>
              </a:tblGrid>
              <a:tr h="4660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Tb</a:t>
                      </a:r>
                      <a:r>
                        <a:rPr lang="en-US" altLang="ko-KR" sz="1800" u="none" strike="noStrike" baseline="0" dirty="0" smtClean="0"/>
                        <a:t> PCR (3</a:t>
                      </a:r>
                      <a:r>
                        <a:rPr lang="ko-KR" altLang="en-US" sz="1800" u="none" strike="noStrike" baseline="0" dirty="0" smtClean="0"/>
                        <a:t>회</a:t>
                      </a:r>
                      <a:r>
                        <a:rPr lang="en-US" altLang="ko-KR" sz="1800" u="none" strike="noStrike" baseline="0" dirty="0" smtClean="0"/>
                        <a:t>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Culture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Cytology(3</a:t>
                      </a:r>
                      <a:r>
                        <a:rPr lang="ko-KR" altLang="en-US" sz="1800" u="none" strike="noStrike" dirty="0" smtClean="0"/>
                        <a:t>회</a:t>
                      </a:r>
                      <a:r>
                        <a:rPr lang="en-US" altLang="ko-KR" sz="1800" u="none" strike="noStrike" dirty="0" smtClean="0"/>
                        <a:t>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3980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Negative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Non-pathogen</a:t>
                      </a:r>
                      <a:endParaRPr lang="en-US" altLang="ko-K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Negative for malignancy</a:t>
                      </a:r>
                      <a:endParaRPr lang="en-US" altLang="ko-K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3" name="그림 12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ko-KR" altLang="ko-KR" b="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ko-KR" dirty="0" smtClean="0"/>
          </a:p>
          <a:p>
            <a:pPr eaLnBrk="1" hangingPunct="1"/>
            <a:r>
              <a:rPr lang="en-US" altLang="ko-KR" dirty="0" smtClean="0"/>
              <a:t>Name : </a:t>
            </a:r>
            <a:r>
              <a:rPr lang="ko-KR" altLang="en-US" dirty="0" smtClean="0"/>
              <a:t>김 </a:t>
            </a:r>
            <a:r>
              <a:rPr lang="en-US" altLang="ko-KR" dirty="0" smtClean="0"/>
              <a:t>O </a:t>
            </a:r>
            <a:r>
              <a:rPr lang="ko-KR" altLang="en-US" dirty="0" smtClean="0"/>
              <a:t>식</a:t>
            </a:r>
          </a:p>
          <a:p>
            <a:pPr eaLnBrk="1" hangingPunct="1"/>
            <a:r>
              <a:rPr lang="en-US" altLang="ko-KR" dirty="0" smtClean="0"/>
              <a:t>Age/Sex : 74/M</a:t>
            </a:r>
          </a:p>
          <a:p>
            <a:r>
              <a:rPr lang="en-US" altLang="ko-KR" dirty="0"/>
              <a:t>Date of admission : </a:t>
            </a:r>
            <a:r>
              <a:rPr lang="en-US" altLang="ko-KR" dirty="0" smtClean="0"/>
              <a:t>2013. 2. 2</a:t>
            </a:r>
          </a:p>
          <a:p>
            <a:pPr eaLnBrk="1" hangingPunct="1"/>
            <a:endParaRPr lang="en-US" altLang="ko-KR" dirty="0" smtClean="0"/>
          </a:p>
          <a:p>
            <a:pPr eaLnBrk="1" hangingPunct="1"/>
            <a:r>
              <a:rPr lang="en-US" altLang="ko-KR" dirty="0" smtClean="0"/>
              <a:t>Chief complaint : </a:t>
            </a:r>
            <a:r>
              <a:rPr lang="en-US" altLang="ko-KR" dirty="0" err="1" smtClean="0"/>
              <a:t>dyspnea</a:t>
            </a:r>
            <a:endParaRPr lang="en-US" altLang="ko-KR" dirty="0" smtClean="0"/>
          </a:p>
          <a:p>
            <a:pPr eaLnBrk="1" hangingPunct="1">
              <a:buFontTx/>
              <a:buNone/>
            </a:pPr>
            <a:r>
              <a:rPr lang="en-US" altLang="ko-KR" dirty="0" smtClean="0"/>
              <a:t>                         (onset: 3 days)</a:t>
            </a:r>
          </a:p>
          <a:p>
            <a:pPr eaLnBrk="1" hangingPunct="1">
              <a:buFontTx/>
              <a:buNone/>
            </a:pPr>
            <a:endParaRPr lang="en-US" altLang="ko-KR" dirty="0" smtClean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Chest CT (HD14)</a:t>
            </a:r>
            <a:endParaRPr lang="ko-KR" altLang="en-US" sz="4000" b="1" dirty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Echocardiography(HD 14)</a:t>
            </a:r>
            <a:endParaRPr lang="ko-KR" altLang="en-US" sz="4000" dirty="0"/>
          </a:p>
        </p:txBody>
      </p:sp>
      <p:pic>
        <p:nvPicPr>
          <p:cNvPr id="28675" name="Picture 3" descr="F:\호흡기내과\사진자료\김건식 2.15 echo 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6525312" cy="4810869"/>
          </a:xfrm>
          <a:prstGeom prst="rect">
            <a:avLst/>
          </a:prstGeom>
          <a:noFill/>
        </p:spPr>
      </p:pic>
      <p:pic>
        <p:nvPicPr>
          <p:cNvPr id="28676" name="Picture 4" descr="F:\호흡기내과\사진자료\김건식 2.15 echo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196752"/>
            <a:ext cx="7162319" cy="4989320"/>
          </a:xfrm>
          <a:prstGeom prst="rect">
            <a:avLst/>
          </a:prstGeom>
          <a:noFill/>
        </p:spPr>
      </p:pic>
      <p:pic>
        <p:nvPicPr>
          <p:cNvPr id="28677" name="Picture 5" descr="F:\호흡기내과\사진자료\김건식 2.15 echo 두께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340768"/>
            <a:ext cx="7458839" cy="5234533"/>
          </a:xfrm>
          <a:prstGeom prst="rect">
            <a:avLst/>
          </a:prstGeom>
          <a:noFill/>
        </p:spPr>
      </p:pic>
      <p:pic>
        <p:nvPicPr>
          <p:cNvPr id="28680" name="Picture 8" descr="F:\호흡기내과\사진자료\김건식 2.15 echo respiratory variation(TV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1556792"/>
            <a:ext cx="7056784" cy="51721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Operation(HD 15)</a:t>
            </a:r>
            <a:endParaRPr lang="ko-KR" altLang="en-US" sz="40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err="1" smtClean="0"/>
              <a:t>Pericardiostomy</a:t>
            </a:r>
            <a:r>
              <a:rPr lang="en-US" altLang="ko-KR" dirty="0" smtClean="0"/>
              <a:t> and pericardium biopsy</a:t>
            </a:r>
          </a:p>
          <a:p>
            <a:pPr>
              <a:buNone/>
            </a:pPr>
            <a:r>
              <a:rPr lang="en-US" altLang="ko-KR" dirty="0" smtClean="0"/>
              <a:t>  ; Chronic inflammation, multifocal</a:t>
            </a:r>
          </a:p>
          <a:p>
            <a:pPr>
              <a:buNone/>
            </a:pPr>
            <a:endParaRPr lang="en-US" altLang="ko-KR" dirty="0" smtClean="0"/>
          </a:p>
          <a:p>
            <a:r>
              <a:rPr lang="en-US" altLang="ko-KR" dirty="0" smtClean="0"/>
              <a:t>Pericardial fluid analysis</a:t>
            </a:r>
          </a:p>
          <a:p>
            <a:pPr>
              <a:buNone/>
            </a:pPr>
            <a:endParaRPr lang="ko-KR" altLang="en-US" dirty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Laboratory findings</a:t>
            </a:r>
            <a:endParaRPr lang="ko-KR" altLang="en-US" sz="4000" b="1" dirty="0" smtClean="0"/>
          </a:p>
        </p:txBody>
      </p:sp>
      <p:sp>
        <p:nvSpPr>
          <p:cNvPr id="2560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b="1" dirty="0" smtClean="0"/>
              <a:t>Pericardial fluid analysis(HD 17)</a:t>
            </a:r>
            <a:endParaRPr lang="ko-KR" altLang="en-US" sz="2400" b="1" dirty="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611560" y="2276872"/>
          <a:ext cx="7920881" cy="1080120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446229"/>
                <a:gridCol w="1423978"/>
                <a:gridCol w="1579726"/>
                <a:gridCol w="1735474"/>
                <a:gridCol w="1735474"/>
              </a:tblGrid>
              <a:tr h="5400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pH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RBC(/</a:t>
                      </a:r>
                      <a:r>
                        <a:rPr lang="en-US" sz="1800" u="none" strike="noStrike" dirty="0" err="1" smtClean="0"/>
                        <a:t>uL</a:t>
                      </a:r>
                      <a:r>
                        <a:rPr lang="en-US" sz="1800" u="none" strike="noStrike" dirty="0" smtClean="0"/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WBC(/</a:t>
                      </a:r>
                      <a:r>
                        <a:rPr lang="en-US" altLang="ko-KR" sz="1800" u="none" strike="noStrike" dirty="0" err="1" smtClean="0"/>
                        <a:t>uL</a:t>
                      </a:r>
                      <a:r>
                        <a:rPr lang="en-US" altLang="ko-KR" sz="1800" u="none" strike="noStrike" dirty="0" smtClean="0"/>
                        <a:t>)</a:t>
                      </a:r>
                      <a:endParaRPr lang="en-US" altLang="ko-KR" sz="1800" b="1" i="0" u="none" strike="noStrike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err="1" smtClean="0"/>
                        <a:t>Neu</a:t>
                      </a:r>
                      <a:r>
                        <a:rPr lang="en-US" sz="1800" u="none" strike="noStrike" dirty="0" smtClean="0"/>
                        <a:t>(%)</a:t>
                      </a:r>
                      <a:endParaRPr lang="en-US" sz="1800" b="1" i="0" u="none" strike="noStrike" dirty="0" smtClean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err="1" smtClean="0"/>
                        <a:t>Lym</a:t>
                      </a:r>
                      <a:r>
                        <a:rPr lang="en-US" sz="1800" u="none" strike="noStrike" dirty="0" smtClean="0"/>
                        <a:t>(%)</a:t>
                      </a:r>
                      <a:endParaRPr lang="en-US" altLang="ko-KR" sz="1800" b="1" i="0" u="none" strike="noStrike" dirty="0" smtClean="0">
                        <a:solidFill>
                          <a:srgbClr val="FFFFFF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4006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7.5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90000 ▲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30 ▲</a:t>
                      </a:r>
                      <a:endParaRPr lang="en-US" altLang="ko-KR" sz="1800" b="0" i="0" u="none" strike="noStrike" dirty="0">
                        <a:solidFill>
                          <a:srgbClr val="FF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66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9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611560" y="3645024"/>
          <a:ext cx="7920881" cy="1057460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1515299"/>
                <a:gridCol w="1790808"/>
                <a:gridCol w="1790808"/>
                <a:gridCol w="964281"/>
                <a:gridCol w="895404"/>
                <a:gridCol w="964281"/>
              </a:tblGrid>
              <a:tr h="4992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LDH</a:t>
                      </a:r>
                    </a:p>
                    <a:p>
                      <a:pPr algn="ctr" fontAlgn="ctr"/>
                      <a:r>
                        <a:rPr lang="en-US" sz="1800" u="none" strike="noStrike" dirty="0" smtClean="0"/>
                        <a:t>(U/L)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Protein </a:t>
                      </a:r>
                    </a:p>
                    <a:p>
                      <a:pPr algn="ctr" fontAlgn="ctr"/>
                      <a:r>
                        <a:rPr lang="en-US" sz="1800" u="none" strike="noStrike" dirty="0" smtClean="0"/>
                        <a:t>(mg/</a:t>
                      </a:r>
                      <a:r>
                        <a:rPr lang="en-US" sz="1800" u="none" strike="noStrike" dirty="0" err="1" smtClean="0"/>
                        <a:t>dL</a:t>
                      </a:r>
                      <a:r>
                        <a:rPr lang="en-US" sz="1800" u="none" strike="noStrike" dirty="0" smtClean="0"/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Albumin</a:t>
                      </a:r>
                    </a:p>
                    <a:p>
                      <a:pPr algn="ctr" fontAlgn="ctr"/>
                      <a:r>
                        <a:rPr lang="en-US" sz="1800" u="none" strike="noStrike" dirty="0" smtClean="0"/>
                        <a:t>(g/</a:t>
                      </a:r>
                      <a:r>
                        <a:rPr lang="en-US" sz="1800" u="none" strike="noStrike" dirty="0" err="1" smtClean="0"/>
                        <a:t>dL</a:t>
                      </a:r>
                      <a:r>
                        <a:rPr lang="en-US" sz="1800" u="none" strike="noStrike" dirty="0" smtClean="0"/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Glucose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(mg/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dL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ADA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(U/L)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/>
                        <a:t>CEA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(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ng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/</a:t>
                      </a:r>
                      <a:r>
                        <a:rPr lang="en-US" sz="1800" b="1" i="0" u="none" strike="noStrike" dirty="0" err="1" smtClean="0">
                          <a:solidFill>
                            <a:srgbClr val="FFFFFF"/>
                          </a:solidFill>
                          <a:latin typeface="맑은 고딕"/>
                        </a:rPr>
                        <a:t>mL</a:t>
                      </a:r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latin typeface="맑은 고딕"/>
                        </a:rPr>
                        <a:t>)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49929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854 ▲ (290)</a:t>
                      </a:r>
                      <a:endParaRPr lang="en-US" altLang="ko-KR" sz="1800" b="1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4.0 (5.4, 74%)</a:t>
                      </a:r>
                      <a:endParaRPr lang="en-US" altLang="ko-KR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2.0 (2.6, 76%) </a:t>
                      </a:r>
                      <a:endParaRPr lang="en-US" altLang="ko-KR" sz="1800" b="0" i="0" u="none" strike="noStrike" dirty="0">
                        <a:solidFill>
                          <a:schemeClr val="tx1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188(218)</a:t>
                      </a:r>
                      <a:endParaRPr lang="en-US" altLang="ko-KR" sz="1800" b="0" i="0" u="none" strike="noStrike" dirty="0">
                        <a:solidFill>
                          <a:srgbClr val="0070C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55.4</a:t>
                      </a:r>
                      <a:endParaRPr lang="en-US" altLang="ko-K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2.5</a:t>
                      </a:r>
                      <a:endParaRPr lang="en-US" altLang="ko-KR" sz="1800" b="0" i="0" u="none" strike="noStrik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3" name="그림 12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611560" y="4869160"/>
          <a:ext cx="7920880" cy="864096"/>
        </p:xfrm>
        <a:graphic>
          <a:graphicData uri="http://schemas.openxmlformats.org/drawingml/2006/table">
            <a:tbl>
              <a:tblPr firstRow="1">
                <a:tableStyleId>{69C7853C-536D-4A76-A0AE-DD22124D55A5}</a:tableStyleId>
              </a:tblPr>
              <a:tblGrid>
                <a:gridCol w="2640295"/>
                <a:gridCol w="2640290"/>
                <a:gridCol w="2640295"/>
              </a:tblGrid>
              <a:tr h="4660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u="none" strike="noStrike" dirty="0" smtClean="0"/>
                        <a:t>Tb</a:t>
                      </a:r>
                      <a:r>
                        <a:rPr lang="en-US" altLang="ko-KR" sz="1800" u="none" strike="noStrike" baseline="0" dirty="0" smtClean="0"/>
                        <a:t> PCR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Culture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Cytology(2</a:t>
                      </a:r>
                      <a:r>
                        <a:rPr lang="ko-KR" altLang="en-US" sz="1800" u="none" strike="noStrike" dirty="0" smtClean="0"/>
                        <a:t>회</a:t>
                      </a:r>
                      <a:r>
                        <a:rPr lang="en-US" altLang="ko-KR" sz="1800" u="none" strike="noStrike" dirty="0" smtClean="0"/>
                        <a:t>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3980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/>
                        <a:t>Negative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Non-pathogen</a:t>
                      </a:r>
                      <a:endParaRPr lang="en-US" altLang="ko-K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u="none" strike="noStrike" dirty="0" smtClean="0"/>
                        <a:t>Negative for malignancy</a:t>
                      </a:r>
                      <a:endParaRPr lang="en-US" altLang="ko-KR" sz="18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Laboratory findings</a:t>
            </a:r>
            <a:endParaRPr lang="ko-KR" altLang="en-US" sz="4000" b="1" dirty="0" smtClean="0"/>
          </a:p>
        </p:txBody>
      </p:sp>
      <p:pic>
        <p:nvPicPr>
          <p:cNvPr id="13" name="그림 12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611560" y="1196752"/>
          <a:ext cx="7920876" cy="54559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320146"/>
                <a:gridCol w="1320146"/>
                <a:gridCol w="1320146"/>
                <a:gridCol w="1320146"/>
                <a:gridCol w="1320146"/>
                <a:gridCol w="1320146"/>
              </a:tblGrid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600" b="1" dirty="0" smtClean="0"/>
                        <a:t>HD 1</a:t>
                      </a:r>
                    </a:p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600" b="1" dirty="0" smtClean="0"/>
                        <a:t>Pleural</a:t>
                      </a:r>
                      <a:endParaRPr lang="ko-KR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600" b="1" dirty="0" smtClean="0"/>
                        <a:t>HD 6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Pleural</a:t>
                      </a:r>
                      <a:endParaRPr lang="ko-KR" alt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600" b="1" dirty="0" smtClean="0"/>
                        <a:t>HD11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Pleural</a:t>
                      </a:r>
                      <a:endParaRPr lang="ko-KR" alt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600" b="1" dirty="0" smtClean="0"/>
                        <a:t>HD</a:t>
                      </a:r>
                      <a:r>
                        <a:rPr lang="en-US" altLang="ko-KR" sz="1600" b="1" baseline="0" dirty="0" smtClean="0"/>
                        <a:t> 15</a:t>
                      </a:r>
                      <a:endParaRPr lang="en-US" altLang="ko-KR" sz="1600" b="1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600" b="1" dirty="0" smtClean="0"/>
                        <a:t>Pericardial</a:t>
                      </a:r>
                      <a:endParaRPr lang="ko-KR" altLang="en-US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600" b="1" dirty="0" smtClean="0"/>
                        <a:t>HD</a:t>
                      </a:r>
                      <a:r>
                        <a:rPr lang="en-US" altLang="ko-KR" sz="1600" b="1" baseline="0" dirty="0" smtClean="0"/>
                        <a:t> 17</a:t>
                      </a:r>
                      <a:endParaRPr lang="en-US" altLang="ko-KR" sz="1600" b="1" dirty="0" smtClean="0"/>
                    </a:p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600" b="1" dirty="0" smtClean="0"/>
                        <a:t>Pericardial</a:t>
                      </a:r>
                      <a:endParaRPr lang="ko-KR" altLang="en-US" sz="16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smtClean="0"/>
                        <a:t>Color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Yellow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Straw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Yellow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Reddish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SG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1.030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1.030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1.030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1.032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smtClean="0"/>
                        <a:t>pH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7.1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7.6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7.7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7.5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smtClean="0"/>
                        <a:t>RBC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900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300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90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29000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90000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smtClean="0"/>
                        <a:t>WBC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2450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650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380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25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30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smtClean="0"/>
                        <a:t>Neutro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67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7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38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66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smtClean="0"/>
                        <a:t>Lympho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70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62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27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9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smtClean="0"/>
                        <a:t>Histio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4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16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21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32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11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err="1" smtClean="0"/>
                        <a:t>Eosino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9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7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12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3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14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smtClean="0"/>
                        <a:t>Pro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4.0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3.7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4.0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4.4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4.0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smtClean="0"/>
                        <a:t>Glu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157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159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229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155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188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smtClean="0"/>
                        <a:t>LD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397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343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249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618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854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smtClean="0"/>
                        <a:t>Alb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2.4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2.2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2.2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2.0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92213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smtClean="0"/>
                        <a:t>ADA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37.7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46.8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36.8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55.4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TB</a:t>
                      </a:r>
                      <a:r>
                        <a:rPr lang="en-US" altLang="ko-KR" sz="1400" b="1" baseline="0" dirty="0" smtClean="0"/>
                        <a:t> PCR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Negative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Negative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Negative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Negative</a:t>
                      </a:r>
                      <a:endParaRPr lang="ko-KR" altLang="en-US" sz="1400" b="1" dirty="0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None/>
                      </a:pPr>
                      <a:r>
                        <a:rPr lang="en-US" altLang="ko-KR" sz="1400" b="1" dirty="0" smtClean="0"/>
                        <a:t>Cytology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Negative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Negative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Negative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Negative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Negative</a:t>
                      </a:r>
                      <a:endParaRPr lang="ko-KR" altLang="en-US" sz="1400" b="1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sz="4000" b="1" dirty="0" smtClean="0"/>
              <a:t>병리소견</a:t>
            </a:r>
            <a:endParaRPr lang="ko-KR" altLang="en-US" sz="4000" b="1" dirty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Final diagnosis</a:t>
            </a:r>
            <a:endParaRPr lang="ko-KR" altLang="en-US" sz="4000" b="1" dirty="0" smtClean="0"/>
          </a:p>
        </p:txBody>
      </p:sp>
      <p:sp>
        <p:nvSpPr>
          <p:cNvPr id="3379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/>
          <a:lstStyle/>
          <a:p>
            <a:pPr marL="514350" indent="-514350">
              <a:lnSpc>
                <a:spcPct val="150000"/>
              </a:lnSpc>
            </a:pPr>
            <a:r>
              <a:rPr lang="en-US" altLang="ko-KR" dirty="0" smtClean="0"/>
              <a:t>Dialysis related </a:t>
            </a:r>
            <a:r>
              <a:rPr lang="en-US" altLang="ko-KR" dirty="0" err="1" smtClean="0"/>
              <a:t>pericarditis</a:t>
            </a:r>
            <a:r>
              <a:rPr lang="en-US" altLang="ko-KR" dirty="0" smtClean="0"/>
              <a:t> and </a:t>
            </a:r>
            <a:r>
              <a:rPr lang="en-US" altLang="ko-KR" dirty="0" err="1" smtClean="0"/>
              <a:t>pleuritis</a:t>
            </a:r>
            <a:endParaRPr lang="en-US" altLang="ko-KR" dirty="0" smtClean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000" b="1" dirty="0" smtClean="0"/>
              <a:t>Treatment</a:t>
            </a:r>
            <a:endParaRPr lang="ko-KR" altLang="en-US" sz="4000" b="1" dirty="0" smtClean="0"/>
          </a:p>
        </p:txBody>
      </p:sp>
      <p:sp>
        <p:nvSpPr>
          <p:cNvPr id="34819" name="내용 개체 틀 2"/>
          <p:cNvSpPr>
            <a:spLocks noGrp="1"/>
          </p:cNvSpPr>
          <p:nvPr>
            <p:ph idx="1"/>
          </p:nvPr>
        </p:nvSpPr>
        <p:spPr>
          <a:xfrm>
            <a:off x="395536" y="1484784"/>
            <a:ext cx="8501063" cy="4713288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ko-KR" sz="3200" dirty="0" smtClean="0"/>
              <a:t>Intensive </a:t>
            </a:r>
            <a:r>
              <a:rPr lang="en-US" altLang="ko-KR" sz="3200" dirty="0" err="1" smtClean="0"/>
              <a:t>hemodialysis</a:t>
            </a:r>
            <a:endParaRPr lang="en-US" altLang="ko-KR" sz="3200" dirty="0" smtClean="0"/>
          </a:p>
          <a:p>
            <a:pPr marL="342900" lvl="1" indent="-342900">
              <a:buNone/>
            </a:pPr>
            <a:endParaRPr lang="en-US" altLang="ko-KR" sz="3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sz="3200" dirty="0" err="1" smtClean="0"/>
              <a:t>Pericardiocentesis</a:t>
            </a:r>
            <a:endParaRPr lang="en-US" altLang="ko-KR" sz="3200" dirty="0" smtClean="0"/>
          </a:p>
          <a:p>
            <a:pPr marL="342900" lvl="1" indent="-342900">
              <a:buNone/>
            </a:pPr>
            <a:endParaRPr lang="en-US" altLang="ko-KR" sz="3200" dirty="0" smtClean="0"/>
          </a:p>
          <a:p>
            <a:r>
              <a:rPr lang="en-US" altLang="ko-KR" dirty="0" err="1" smtClean="0"/>
              <a:t>Pericardiectomy</a:t>
            </a:r>
            <a:r>
              <a:rPr lang="en-US" altLang="ko-KR" dirty="0" smtClean="0"/>
              <a:t> (patient </a:t>
            </a:r>
            <a:r>
              <a:rPr lang="en-US" altLang="ko-KR" dirty="0" smtClean="0"/>
              <a:t>refusal)</a:t>
            </a: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r>
              <a:rPr lang="en-US" altLang="ko-KR" dirty="0" smtClean="0"/>
              <a:t>Steroid therapy </a:t>
            </a:r>
          </a:p>
          <a:p>
            <a:pPr>
              <a:buFont typeface="Arial" charset="0"/>
              <a:buNone/>
            </a:pPr>
            <a:r>
              <a:rPr lang="en-US" altLang="ko-KR" sz="2800" dirty="0" smtClean="0"/>
              <a:t> </a:t>
            </a:r>
            <a:endParaRPr lang="ko-KR" altLang="en-US" sz="2800" dirty="0" smtClean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Progress</a:t>
            </a:r>
            <a:endParaRPr lang="ko-KR" altLang="en-US" b="1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0" y="5661248"/>
          <a:ext cx="9143993" cy="36004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446049"/>
                <a:gridCol w="385224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  <a:gridCol w="415636"/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7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8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9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10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13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15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16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17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18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20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22</a:t>
                      </a:r>
                      <a:endParaRPr lang="ko-KR" alt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아래쪽 화살표 5"/>
          <p:cNvSpPr/>
          <p:nvPr/>
        </p:nvSpPr>
        <p:spPr>
          <a:xfrm>
            <a:off x="107504" y="2132856"/>
            <a:ext cx="360040" cy="32403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아래쪽 화살표 6"/>
          <p:cNvSpPr/>
          <p:nvPr/>
        </p:nvSpPr>
        <p:spPr>
          <a:xfrm>
            <a:off x="4139952" y="2132856"/>
            <a:ext cx="360040" cy="32403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0" y="1700808"/>
            <a:ext cx="2555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Thoracentesis</a:t>
            </a:r>
            <a:r>
              <a:rPr lang="en-US" altLang="ko-KR" dirty="0" smtClean="0"/>
              <a:t>; </a:t>
            </a:r>
            <a:r>
              <a:rPr lang="en-US" altLang="ko-KR" dirty="0" err="1" smtClean="0"/>
              <a:t>Exudate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923928" y="170080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Thoracentesis</a:t>
            </a:r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11560" y="2420888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Low dose chest CT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644008" y="249289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Chest CT </a:t>
            </a:r>
            <a:endParaRPr lang="ko-KR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27584" y="386104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Echo</a:t>
            </a:r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292080" y="357301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Echo</a:t>
            </a:r>
            <a:endParaRPr lang="ko-KR" altLang="en-US" dirty="0"/>
          </a:p>
        </p:txBody>
      </p:sp>
      <p:cxnSp>
        <p:nvCxnSpPr>
          <p:cNvPr id="25" name="직선 화살표 연결선 24"/>
          <p:cNvCxnSpPr/>
          <p:nvPr/>
        </p:nvCxnSpPr>
        <p:spPr>
          <a:xfrm>
            <a:off x="5580112" y="4005064"/>
            <a:ext cx="0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>
            <a:off x="1043608" y="4149080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이등변 삼각형 27"/>
          <p:cNvSpPr/>
          <p:nvPr/>
        </p:nvSpPr>
        <p:spPr>
          <a:xfrm rot="10800000">
            <a:off x="5724128" y="4653136"/>
            <a:ext cx="504056" cy="648072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5508104" y="422108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Pericardiostomy</a:t>
            </a:r>
            <a:r>
              <a:rPr lang="en-US" altLang="ko-KR" dirty="0" smtClean="0"/>
              <a:t> &amp; </a:t>
            </a:r>
            <a:r>
              <a:rPr lang="en-US" altLang="ko-KR" dirty="0" err="1" smtClean="0"/>
              <a:t>Bx</a:t>
            </a:r>
            <a:endParaRPr lang="ko-KR" altLang="en-US" dirty="0"/>
          </a:p>
        </p:txBody>
      </p:sp>
      <p:sp>
        <p:nvSpPr>
          <p:cNvPr id="32" name="아래쪽 화살표 31"/>
          <p:cNvSpPr/>
          <p:nvPr/>
        </p:nvSpPr>
        <p:spPr>
          <a:xfrm rot="803562">
            <a:off x="501153" y="3053022"/>
            <a:ext cx="117063" cy="216923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아래쪽 화살표 34"/>
          <p:cNvSpPr/>
          <p:nvPr/>
        </p:nvSpPr>
        <p:spPr>
          <a:xfrm rot="20963059" flipH="1">
            <a:off x="5254951" y="2899995"/>
            <a:ext cx="45719" cy="2423277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웃는 얼굴 37"/>
          <p:cNvSpPr/>
          <p:nvPr/>
        </p:nvSpPr>
        <p:spPr>
          <a:xfrm>
            <a:off x="8639944" y="4725144"/>
            <a:ext cx="504056" cy="432048"/>
          </a:xfrm>
          <a:prstGeom prst="smileyFac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8028384" y="429309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Discharge</a:t>
            </a:r>
            <a:endParaRPr lang="ko-KR" altLang="en-US" dirty="0"/>
          </a:p>
        </p:txBody>
      </p:sp>
      <p:sp>
        <p:nvSpPr>
          <p:cNvPr id="40" name="타원 39"/>
          <p:cNvSpPr/>
          <p:nvPr/>
        </p:nvSpPr>
        <p:spPr>
          <a:xfrm>
            <a:off x="107504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42" name="타원 41"/>
          <p:cNvSpPr/>
          <p:nvPr/>
        </p:nvSpPr>
        <p:spPr>
          <a:xfrm>
            <a:off x="1259632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43" name="타원 42"/>
          <p:cNvSpPr/>
          <p:nvPr/>
        </p:nvSpPr>
        <p:spPr>
          <a:xfrm>
            <a:off x="2123728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44" name="타원 43"/>
          <p:cNvSpPr/>
          <p:nvPr/>
        </p:nvSpPr>
        <p:spPr>
          <a:xfrm>
            <a:off x="2915816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45" name="타원 44"/>
          <p:cNvSpPr/>
          <p:nvPr/>
        </p:nvSpPr>
        <p:spPr>
          <a:xfrm>
            <a:off x="4067944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46" name="타원 45"/>
          <p:cNvSpPr/>
          <p:nvPr/>
        </p:nvSpPr>
        <p:spPr>
          <a:xfrm>
            <a:off x="4860032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47" name="타원 46"/>
          <p:cNvSpPr/>
          <p:nvPr/>
        </p:nvSpPr>
        <p:spPr>
          <a:xfrm>
            <a:off x="5292080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48" name="타원 47"/>
          <p:cNvSpPr/>
          <p:nvPr/>
        </p:nvSpPr>
        <p:spPr>
          <a:xfrm>
            <a:off x="6084168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49" name="타원 48"/>
          <p:cNvSpPr/>
          <p:nvPr/>
        </p:nvSpPr>
        <p:spPr>
          <a:xfrm>
            <a:off x="6516216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50" name="타원 49"/>
          <p:cNvSpPr/>
          <p:nvPr/>
        </p:nvSpPr>
        <p:spPr>
          <a:xfrm>
            <a:off x="6948264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51" name="타원 50"/>
          <p:cNvSpPr/>
          <p:nvPr/>
        </p:nvSpPr>
        <p:spPr>
          <a:xfrm>
            <a:off x="7308304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52" name="타원 51"/>
          <p:cNvSpPr/>
          <p:nvPr/>
        </p:nvSpPr>
        <p:spPr>
          <a:xfrm>
            <a:off x="7740352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53" name="타원 52"/>
          <p:cNvSpPr/>
          <p:nvPr/>
        </p:nvSpPr>
        <p:spPr>
          <a:xfrm>
            <a:off x="8100392" y="6093296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pic>
        <p:nvPicPr>
          <p:cNvPr id="54" name="그림 5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순서도: 준비 33"/>
          <p:cNvSpPr/>
          <p:nvPr/>
        </p:nvSpPr>
        <p:spPr>
          <a:xfrm>
            <a:off x="179512" y="1052736"/>
            <a:ext cx="1656184" cy="432048"/>
          </a:xfrm>
          <a:prstGeom prst="flowChartPreparatio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500" b="1" dirty="0" err="1" smtClean="0"/>
              <a:t>Dyspnea</a:t>
            </a:r>
            <a:endParaRPr lang="ko-KR" altLang="en-US" sz="1500" b="1" dirty="0"/>
          </a:p>
        </p:txBody>
      </p:sp>
      <p:sp>
        <p:nvSpPr>
          <p:cNvPr id="36" name="타원 35"/>
          <p:cNvSpPr/>
          <p:nvPr/>
        </p:nvSpPr>
        <p:spPr>
          <a:xfrm>
            <a:off x="251520" y="188640"/>
            <a:ext cx="432048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HD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3568" y="2606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: </a:t>
            </a:r>
            <a:r>
              <a:rPr lang="en-US" altLang="ko-KR" dirty="0" err="1" smtClean="0"/>
              <a:t>Hemodialysis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제목 1"/>
          <p:cNvSpPr>
            <a:spLocks noGrp="1"/>
          </p:cNvSpPr>
          <p:nvPr>
            <p:ph type="title"/>
          </p:nvPr>
        </p:nvSpPr>
        <p:spPr>
          <a:xfrm>
            <a:off x="457200" y="192088"/>
            <a:ext cx="8229600" cy="1076325"/>
          </a:xfrm>
        </p:spPr>
        <p:txBody>
          <a:bodyPr>
            <a:normAutofit/>
          </a:bodyPr>
          <a:lstStyle/>
          <a:p>
            <a:r>
              <a:rPr lang="en-US" altLang="ko-KR" sz="4000" b="1" dirty="0" smtClean="0"/>
              <a:t>Chest PA (3</a:t>
            </a:r>
            <a:r>
              <a:rPr lang="ko-KR" altLang="en-US" sz="4000" b="1" smtClean="0"/>
              <a:t>개월 뒤</a:t>
            </a:r>
            <a:r>
              <a:rPr lang="en-US" altLang="ko-KR" sz="4000" b="1" dirty="0" smtClean="0"/>
              <a:t> OPD)</a:t>
            </a:r>
            <a:endParaRPr lang="ko-KR" altLang="en-US" sz="4000" b="1" dirty="0" smtClean="0"/>
          </a:p>
        </p:txBody>
      </p:sp>
      <p:pic>
        <p:nvPicPr>
          <p:cNvPr id="5" name="그림 4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F:\호흡기내과\김건식0517.jpg"/>
          <p:cNvPicPr>
            <a:picLocks noChangeAspect="1" noChangeArrowheads="1"/>
          </p:cNvPicPr>
          <p:nvPr/>
        </p:nvPicPr>
        <p:blipFill>
          <a:blip r:embed="rId4" cstate="print"/>
          <a:srcRect t="2050"/>
          <a:stretch>
            <a:fillRect/>
          </a:stretch>
        </p:blipFill>
        <p:spPr bwMode="auto">
          <a:xfrm>
            <a:off x="1907704" y="1227265"/>
            <a:ext cx="5328592" cy="5255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ko-KR" sz="4000" b="1" dirty="0" smtClean="0"/>
              <a:t>Present illness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ko-KR" altLang="en-US" sz="3000" dirty="0" smtClean="0"/>
              <a:t>    상환 </a:t>
            </a:r>
            <a:r>
              <a:rPr lang="en-US" altLang="ko-KR" sz="3000" dirty="0" smtClean="0"/>
              <a:t>40</a:t>
            </a:r>
            <a:r>
              <a:rPr lang="ko-KR" altLang="en-US" sz="3000" dirty="0" smtClean="0"/>
              <a:t>년 전 당뇨</a:t>
            </a:r>
            <a:r>
              <a:rPr lang="en-US" altLang="ko-KR" sz="3000" dirty="0" smtClean="0"/>
              <a:t> </a:t>
            </a:r>
            <a:r>
              <a:rPr lang="ko-KR" altLang="en-US" sz="3000" dirty="0" smtClean="0"/>
              <a:t>및 고혈압</a:t>
            </a:r>
            <a:r>
              <a:rPr lang="en-US" altLang="ko-KR" sz="3000" dirty="0" smtClean="0"/>
              <a:t>,</a:t>
            </a:r>
            <a:r>
              <a:rPr lang="ko-KR" altLang="en-US" sz="3000" dirty="0" smtClean="0"/>
              <a:t> </a:t>
            </a:r>
            <a:r>
              <a:rPr lang="en-US" altLang="ko-KR" sz="3000" dirty="0"/>
              <a:t>7</a:t>
            </a:r>
            <a:r>
              <a:rPr lang="ko-KR" altLang="en-US" sz="3000" dirty="0" smtClean="0"/>
              <a:t>년 전 말기 신부전으로 지역병원에서 혈액투석</a:t>
            </a:r>
            <a:r>
              <a:rPr lang="en-US" altLang="ko-KR" sz="3000" dirty="0" smtClean="0"/>
              <a:t> </a:t>
            </a:r>
            <a:r>
              <a:rPr lang="ko-KR" altLang="en-US" sz="3000" dirty="0" smtClean="0"/>
              <a:t>중이며</a:t>
            </a:r>
            <a:r>
              <a:rPr lang="en-US" altLang="ko-KR" sz="3000" dirty="0" smtClean="0"/>
              <a:t> 5</a:t>
            </a:r>
            <a:r>
              <a:rPr lang="ko-KR" altLang="en-US" sz="3000" dirty="0" smtClean="0"/>
              <a:t>년 전 만성폐쇄성폐질환 진단받고 흡입기 사용 중</a:t>
            </a:r>
            <a:r>
              <a:rPr lang="en-US" altLang="ko-KR" sz="3000" dirty="0" smtClean="0"/>
              <a:t> 3~4</a:t>
            </a:r>
            <a:r>
              <a:rPr lang="ko-KR" altLang="en-US" sz="3000" dirty="0" smtClean="0"/>
              <a:t>일 전부터 호흡곤란 증상 있었으며 증상 악화되어 호흡기내과 입원하였다</a:t>
            </a:r>
            <a:r>
              <a:rPr lang="en-US" altLang="ko-KR" sz="3000" dirty="0" smtClean="0"/>
              <a:t>.</a:t>
            </a:r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Previous medical history</a:t>
            </a:r>
            <a:endParaRPr lang="ko-KR" altLang="en-US" sz="4000" b="1" dirty="0" smtClean="0"/>
          </a:p>
        </p:txBody>
      </p:sp>
      <p:sp>
        <p:nvSpPr>
          <p:cNvPr id="5" name="직사각형 4"/>
          <p:cNvSpPr/>
          <p:nvPr/>
        </p:nvSpPr>
        <p:spPr>
          <a:xfrm>
            <a:off x="611560" y="1340768"/>
            <a:ext cx="784887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indent="-382588"/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* </a:t>
            </a:r>
            <a:r>
              <a:rPr lang="en-US" altLang="ko-KR" sz="2400" b="1" dirty="0" smtClean="0">
                <a:latin typeface="Arial" pitchFamily="34" charset="0"/>
                <a:cs typeface="Arial" pitchFamily="34" charset="0"/>
              </a:rPr>
              <a:t>Past History </a:t>
            </a:r>
            <a:r>
              <a:rPr lang="en-US" altLang="ko-KR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DM/HTN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/Tb/Hepatitis(</a:t>
            </a:r>
            <a:r>
              <a:rPr lang="en-US" altLang="ko-KR" sz="2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+/+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/-/-)</a:t>
            </a:r>
          </a:p>
          <a:p>
            <a:pPr marL="447675" indent="-382588"/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   - BMI; 19.68 kg/m</a:t>
            </a:r>
            <a:r>
              <a:rPr lang="en-US" altLang="ko-KR" sz="2400" baseline="30000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marL="447675" indent="-382588"/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   - ESRD HD 7</a:t>
            </a:r>
            <a:r>
              <a:rPr lang="ko-KR" altLang="en-US" sz="2400" dirty="0" smtClean="0">
                <a:latin typeface="Arial" pitchFamily="34" charset="0"/>
                <a:cs typeface="Arial" pitchFamily="34" charset="0"/>
              </a:rPr>
              <a:t>년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, COPD 5</a:t>
            </a:r>
            <a:r>
              <a:rPr lang="ko-KR" altLang="en-US" sz="2400" dirty="0" smtClean="0">
                <a:latin typeface="Arial" pitchFamily="34" charset="0"/>
                <a:cs typeface="Arial" pitchFamily="34" charset="0"/>
              </a:rPr>
              <a:t>년 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Spiriva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® 1puff OD)</a:t>
            </a:r>
          </a:p>
          <a:p>
            <a:pPr marL="447675" indent="-382588"/>
            <a:endParaRPr lang="en-US" altLang="ko-KR" sz="2400" dirty="0" smtClean="0">
              <a:latin typeface="Arial" pitchFamily="34" charset="0"/>
              <a:cs typeface="Arial" pitchFamily="34" charset="0"/>
            </a:endParaRPr>
          </a:p>
          <a:p>
            <a:pPr marL="447675" indent="-382588"/>
            <a:endParaRPr lang="en-US" altLang="ko-KR" sz="2400" dirty="0" smtClean="0">
              <a:latin typeface="Arial" pitchFamily="34" charset="0"/>
              <a:cs typeface="Arial" pitchFamily="34" charset="0"/>
            </a:endParaRPr>
          </a:p>
          <a:p>
            <a:pPr marL="447675" indent="-382588"/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* </a:t>
            </a:r>
            <a:r>
              <a:rPr lang="en-US" altLang="ko-KR" sz="2400" b="1" dirty="0" smtClean="0">
                <a:latin typeface="Arial" pitchFamily="34" charset="0"/>
                <a:cs typeface="Arial" pitchFamily="34" charset="0"/>
              </a:rPr>
              <a:t>Medication history  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aspirin 100mg,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clopidogrel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75mg,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furosemide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40mg bid,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carvedilol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25mg bid,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amlodipine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5mg bid,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irbesartan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150mg bid, calcium acetate 720mg 2T bid</a:t>
            </a:r>
          </a:p>
          <a:p>
            <a:pPr marL="447675" indent="-382588"/>
            <a:endParaRPr lang="en-US" altLang="ko-KR" sz="2400" dirty="0" smtClean="0">
              <a:latin typeface="Arial" pitchFamily="34" charset="0"/>
              <a:cs typeface="Arial" pitchFamily="34" charset="0"/>
            </a:endParaRPr>
          </a:p>
          <a:p>
            <a:pPr marL="447675" indent="-382588"/>
            <a:r>
              <a:rPr lang="en-US" altLang="ko-KR" sz="2400" b="1" dirty="0" smtClean="0">
                <a:latin typeface="Arial" pitchFamily="34" charset="0"/>
                <a:cs typeface="Arial" pitchFamily="34" charset="0"/>
              </a:rPr>
              <a:t>* Admission/Operation History  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(-/-)</a:t>
            </a:r>
          </a:p>
          <a:p>
            <a:pPr marL="447675" indent="-382588"/>
            <a:r>
              <a:rPr lang="en-US" altLang="ko-KR" sz="2400" b="1" dirty="0" smtClean="0">
                <a:latin typeface="Arial" pitchFamily="34" charset="0"/>
                <a:cs typeface="Arial" pitchFamily="34" charset="0"/>
              </a:rPr>
              <a:t>* Family History 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(-)</a:t>
            </a:r>
            <a:endParaRPr lang="en-US" altLang="ko-KR" sz="2400" b="1" dirty="0" smtClean="0">
              <a:latin typeface="Arial" pitchFamily="34" charset="0"/>
              <a:cs typeface="Arial" pitchFamily="34" charset="0"/>
            </a:endParaRPr>
          </a:p>
          <a:p>
            <a:pPr marL="447675" indent="-382588"/>
            <a:r>
              <a:rPr lang="en-US" altLang="ko-KR" sz="2400" b="1" dirty="0" smtClean="0">
                <a:latin typeface="Arial" pitchFamily="34" charset="0"/>
                <a:cs typeface="Arial" pitchFamily="34" charset="0"/>
              </a:rPr>
              <a:t>* Social History 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Alcohol(-)  Smoking(-)</a:t>
            </a:r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Review of System</a:t>
            </a:r>
            <a:endParaRPr lang="ko-KR" altLang="en-US" sz="4000" b="1" dirty="0" smtClean="0"/>
          </a:p>
        </p:txBody>
      </p:sp>
      <p:sp>
        <p:nvSpPr>
          <p:cNvPr id="18435" name="내용 개체 틀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54613"/>
          </a:xfrm>
        </p:spPr>
        <p:txBody>
          <a:bodyPr>
            <a:noAutofit/>
          </a:bodyPr>
          <a:lstStyle/>
          <a:p>
            <a:pPr eaLnBrk="1" latinLnBrk="1" hangingPunct="1">
              <a:buFont typeface="Arial" charset="0"/>
              <a:buNone/>
            </a:pPr>
            <a:r>
              <a:rPr lang="en-US" altLang="ko-KR" sz="2400" b="1" dirty="0" smtClean="0"/>
              <a:t>General     </a:t>
            </a:r>
            <a:r>
              <a:rPr lang="en-US" altLang="ko-KR" sz="2400" b="1" dirty="0" smtClean="0">
                <a:solidFill>
                  <a:srgbClr val="00B050"/>
                </a:solidFill>
              </a:rPr>
              <a:t>General weakness (+)       Poor oral intake(+)</a:t>
            </a:r>
            <a:r>
              <a:rPr lang="en-US" altLang="ko-KR" sz="2400" dirty="0" smtClean="0">
                <a:solidFill>
                  <a:srgbClr val="00B050"/>
                </a:solidFill>
              </a:rPr>
              <a:t>      </a:t>
            </a:r>
          </a:p>
          <a:p>
            <a:pPr eaLnBrk="1" latinLnBrk="1" hangingPunct="1">
              <a:buFont typeface="Arial" charset="0"/>
              <a:buNone/>
            </a:pPr>
            <a:r>
              <a:rPr lang="en-US" altLang="ko-KR" sz="2400" dirty="0" smtClean="0">
                <a:solidFill>
                  <a:srgbClr val="00B050"/>
                </a:solidFill>
              </a:rPr>
              <a:t>                   </a:t>
            </a:r>
            <a:r>
              <a:rPr lang="en-US" altLang="ko-KR" sz="2400" b="1" dirty="0" smtClean="0">
                <a:solidFill>
                  <a:srgbClr val="00B050"/>
                </a:solidFill>
              </a:rPr>
              <a:t>Weight loss (-)  Fever/chill (-/-)</a:t>
            </a:r>
            <a:r>
              <a:rPr lang="en-US" altLang="ko-KR" sz="2400" b="1" dirty="0" smtClean="0">
                <a:solidFill>
                  <a:srgbClr val="0070C0"/>
                </a:solidFill>
              </a:rPr>
              <a:t>  </a:t>
            </a:r>
          </a:p>
          <a:p>
            <a:pPr eaLnBrk="1" latinLnBrk="1" hangingPunct="1">
              <a:buFont typeface="Arial" charset="0"/>
              <a:buNone/>
            </a:pPr>
            <a:r>
              <a:rPr lang="en-US" altLang="ko-KR" sz="2400" b="1" dirty="0" smtClean="0">
                <a:solidFill>
                  <a:srgbClr val="0070C0"/>
                </a:solidFill>
              </a:rPr>
              <a:t>                   </a:t>
            </a:r>
            <a:r>
              <a:rPr lang="en-US" altLang="ko-KR" sz="2400" dirty="0" smtClean="0"/>
              <a:t>Fatigue(-)  </a:t>
            </a:r>
            <a:r>
              <a:rPr lang="en-US" altLang="ko-KR" sz="2400" dirty="0" err="1" smtClean="0"/>
              <a:t>Myalgia</a:t>
            </a:r>
            <a:r>
              <a:rPr lang="en-US" altLang="ko-KR" sz="2400" dirty="0" smtClean="0"/>
              <a:t> (-)</a:t>
            </a:r>
          </a:p>
          <a:p>
            <a:pPr eaLnBrk="1" latinLnBrk="1" hangingPunct="1">
              <a:buFont typeface="Arial" charset="0"/>
              <a:buNone/>
            </a:pPr>
            <a:endParaRPr lang="en-US" altLang="ko-KR" sz="2400" dirty="0" smtClean="0"/>
          </a:p>
          <a:p>
            <a:pPr eaLnBrk="1" latinLnBrk="1" hangingPunct="1">
              <a:buFont typeface="Arial" charset="0"/>
              <a:buNone/>
            </a:pPr>
            <a:r>
              <a:rPr lang="en-US" altLang="ko-KR" sz="2400" b="1" dirty="0" smtClean="0"/>
              <a:t>HEENT  </a:t>
            </a:r>
            <a:r>
              <a:rPr lang="en-US" altLang="ko-KR" sz="2400" dirty="0" smtClean="0"/>
              <a:t>    Headache (-) Dizziness (-) Visual disturbance (-)</a:t>
            </a:r>
          </a:p>
          <a:p>
            <a:pPr eaLnBrk="1" latinLnBrk="1" hangingPunct="1">
              <a:buFont typeface="Arial" charset="0"/>
              <a:buNone/>
            </a:pPr>
            <a:r>
              <a:rPr lang="en-US" altLang="ko-KR" sz="2400" dirty="0" smtClean="0"/>
              <a:t>		       Dry eye (-) Dry mouth (-) Oral ulcer (-)</a:t>
            </a:r>
          </a:p>
          <a:p>
            <a:pPr eaLnBrk="1" latinLnBrk="1" hangingPunct="1">
              <a:buFont typeface="Arial" charset="0"/>
              <a:buNone/>
            </a:pPr>
            <a:r>
              <a:rPr lang="en-US" altLang="ko-KR" sz="2400" dirty="0" smtClean="0"/>
              <a:t>		       Sore throat (-) Hoarseness (-) </a:t>
            </a:r>
          </a:p>
          <a:p>
            <a:pPr eaLnBrk="1" latinLnBrk="1" hangingPunct="1">
              <a:buFont typeface="Arial" charset="0"/>
              <a:buNone/>
            </a:pPr>
            <a:endParaRPr lang="en-US" altLang="ko-KR" sz="2400" dirty="0" smtClean="0"/>
          </a:p>
          <a:p>
            <a:pPr eaLnBrk="1" latinLnBrk="1" hangingPunct="1">
              <a:buNone/>
            </a:pPr>
            <a:r>
              <a:rPr lang="en-US" altLang="ko-KR" sz="2400" b="1" dirty="0" smtClean="0"/>
              <a:t>Respiratory  </a:t>
            </a:r>
            <a:r>
              <a:rPr lang="en-US" altLang="ko-KR" sz="2400" dirty="0" smtClean="0"/>
              <a:t> Cough/</a:t>
            </a:r>
            <a:r>
              <a:rPr lang="en-US" altLang="ko-KR" sz="2400" dirty="0" err="1" smtClean="0"/>
              <a:t>coryza</a:t>
            </a:r>
            <a:r>
              <a:rPr lang="en-US" altLang="ko-KR" sz="2400" dirty="0" smtClean="0"/>
              <a:t>/sputum(-/-/-) </a:t>
            </a:r>
            <a:r>
              <a:rPr lang="en-US" altLang="ko-KR" sz="2400" b="1" dirty="0" err="1" smtClean="0">
                <a:solidFill>
                  <a:srgbClr val="00B050"/>
                </a:solidFill>
              </a:rPr>
              <a:t>Dyspnea</a:t>
            </a:r>
            <a:r>
              <a:rPr lang="en-US" altLang="ko-KR" sz="2400" b="1" dirty="0" smtClean="0">
                <a:solidFill>
                  <a:srgbClr val="00B050"/>
                </a:solidFill>
              </a:rPr>
              <a:t> (+)</a:t>
            </a:r>
          </a:p>
          <a:p>
            <a:pPr eaLnBrk="1" latinLnBrk="1" hangingPunct="1">
              <a:buFont typeface="Arial" charset="0"/>
              <a:buNone/>
            </a:pPr>
            <a:r>
              <a:rPr lang="en-US" altLang="ko-KR" sz="2400" dirty="0" smtClean="0"/>
              <a:t>		            </a:t>
            </a:r>
            <a:r>
              <a:rPr lang="en-US" altLang="ko-KR" sz="2400" b="1" dirty="0" err="1" smtClean="0">
                <a:solidFill>
                  <a:srgbClr val="00B050"/>
                </a:solidFill>
              </a:rPr>
              <a:t>Dyspnea</a:t>
            </a:r>
            <a:r>
              <a:rPr lang="en-US" altLang="ko-KR" sz="2400" b="1" dirty="0" smtClean="0">
                <a:solidFill>
                  <a:srgbClr val="00B050"/>
                </a:solidFill>
              </a:rPr>
              <a:t> on </a:t>
            </a:r>
            <a:r>
              <a:rPr lang="en-US" altLang="ko-KR" sz="2400" b="1" dirty="0" err="1" smtClean="0">
                <a:solidFill>
                  <a:srgbClr val="00B050"/>
                </a:solidFill>
              </a:rPr>
              <a:t>excertion</a:t>
            </a:r>
            <a:r>
              <a:rPr lang="en-US" altLang="ko-KR" sz="2400" b="1" dirty="0" smtClean="0">
                <a:solidFill>
                  <a:srgbClr val="00B050"/>
                </a:solidFill>
              </a:rPr>
              <a:t> (-) </a:t>
            </a:r>
            <a:r>
              <a:rPr lang="en-US" altLang="ko-KR" sz="2400" b="1" dirty="0" err="1" smtClean="0">
                <a:solidFill>
                  <a:srgbClr val="00B050"/>
                </a:solidFill>
              </a:rPr>
              <a:t>Orthopnea</a:t>
            </a:r>
            <a:r>
              <a:rPr lang="en-US" altLang="ko-KR" sz="2400" b="1" dirty="0" smtClean="0">
                <a:solidFill>
                  <a:srgbClr val="00B050"/>
                </a:solidFill>
              </a:rPr>
              <a:t> (-)</a:t>
            </a:r>
          </a:p>
          <a:p>
            <a:pPr eaLnBrk="1" latinLnBrk="1" hangingPunct="1">
              <a:buFont typeface="Arial" charset="0"/>
              <a:buNone/>
            </a:pPr>
            <a:r>
              <a:rPr lang="en-US" altLang="ko-KR" sz="2400" b="1" dirty="0" smtClean="0">
                <a:solidFill>
                  <a:srgbClr val="00B050"/>
                </a:solidFill>
              </a:rPr>
              <a:t>                       </a:t>
            </a:r>
            <a:r>
              <a:rPr lang="en-US" altLang="ko-KR" sz="2400" dirty="0" err="1" smtClean="0"/>
              <a:t>Hemoptysis</a:t>
            </a:r>
            <a:r>
              <a:rPr lang="en-US" altLang="ko-KR" sz="2400" dirty="0" smtClean="0"/>
              <a:t>(-) </a:t>
            </a:r>
          </a:p>
          <a:p>
            <a:pPr eaLnBrk="1" latinLnBrk="1" hangingPunct="1">
              <a:buFont typeface="Arial" charset="0"/>
              <a:buNone/>
            </a:pPr>
            <a:endParaRPr lang="en-US" altLang="ko-KR" sz="2400" dirty="0" smtClean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Review of System</a:t>
            </a:r>
            <a:endParaRPr lang="ko-KR" altLang="en-US" sz="4000" b="1" dirty="0" smtClean="0"/>
          </a:p>
        </p:txBody>
      </p:sp>
      <p:sp>
        <p:nvSpPr>
          <p:cNvPr id="18435" name="내용 개체 틀 2"/>
          <p:cNvSpPr>
            <a:spLocks noGrp="1"/>
          </p:cNvSpPr>
          <p:nvPr>
            <p:ph idx="1"/>
          </p:nvPr>
        </p:nvSpPr>
        <p:spPr>
          <a:xfrm>
            <a:off x="467544" y="1268760"/>
            <a:ext cx="8161535" cy="464765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ko-KR" sz="2600" b="1" dirty="0" smtClean="0">
                <a:latin typeface="Arial" pitchFamily="34" charset="0"/>
                <a:cs typeface="Arial" pitchFamily="34" charset="0"/>
              </a:rPr>
              <a:t>Cardiovascular</a:t>
            </a: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  Chest discomfort (-) Chest pain(-) Palpitation (-) </a:t>
            </a:r>
          </a:p>
          <a:p>
            <a:pPr eaLnBrk="1" latinLnBrk="1" hangingPunct="1">
              <a:buFont typeface="Arial" charset="0"/>
              <a:buNone/>
            </a:pPr>
            <a:endParaRPr lang="en-US" altLang="ko-KR" sz="2600" b="1" dirty="0" smtClean="0">
              <a:latin typeface="Arial" pitchFamily="34" charset="0"/>
              <a:cs typeface="Arial" pitchFamily="34" charset="0"/>
            </a:endParaRPr>
          </a:p>
          <a:p>
            <a:pPr eaLnBrk="1" latinLnBrk="1" hangingPunct="1">
              <a:buFont typeface="Arial" charset="0"/>
              <a:buNone/>
            </a:pPr>
            <a:r>
              <a:rPr lang="en-US" altLang="ko-KR" sz="2600" b="1" dirty="0" smtClean="0">
                <a:latin typeface="Arial" pitchFamily="34" charset="0"/>
                <a:cs typeface="Arial" pitchFamily="34" charset="0"/>
              </a:rPr>
              <a:t>Gastrointestinal </a:t>
            </a: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 eaLnBrk="1" latinLnBrk="1" hangingPunct="1">
              <a:buFont typeface="Arial" charset="0"/>
              <a:buNone/>
            </a:pP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  A/N/V/D/C (-/-/-/-/-) Abdominal pain (-)        </a:t>
            </a:r>
          </a:p>
          <a:p>
            <a:pPr eaLnBrk="1" latinLnBrk="1" hangingPunct="1">
              <a:buFont typeface="Arial" charset="0"/>
              <a:buNone/>
            </a:pP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  Abdominal distension (-) </a:t>
            </a:r>
            <a:r>
              <a:rPr lang="en-US" altLang="ko-KR" sz="2600" dirty="0" err="1" smtClean="0">
                <a:latin typeface="Arial" pitchFamily="34" charset="0"/>
                <a:cs typeface="Arial" pitchFamily="34" charset="0"/>
              </a:rPr>
              <a:t>Dysphagia</a:t>
            </a: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 (-)             </a:t>
            </a:r>
          </a:p>
          <a:p>
            <a:pPr eaLnBrk="1" latinLnBrk="1" hangingPunct="1">
              <a:buFont typeface="Arial" charset="0"/>
              <a:buNone/>
            </a:pP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altLang="ko-KR" sz="2600" dirty="0" err="1" smtClean="0">
                <a:latin typeface="Arial" pitchFamily="34" charset="0"/>
                <a:cs typeface="Arial" pitchFamily="34" charset="0"/>
              </a:rPr>
              <a:t>Hematemesis</a:t>
            </a: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altLang="ko-KR" sz="2600" dirty="0" err="1" smtClean="0">
                <a:latin typeface="Arial" pitchFamily="34" charset="0"/>
                <a:cs typeface="Arial" pitchFamily="34" charset="0"/>
              </a:rPr>
              <a:t>melena</a:t>
            </a: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 (-/-) </a:t>
            </a:r>
            <a:r>
              <a:rPr lang="en-US" altLang="ko-KR" sz="2600" dirty="0" err="1" smtClean="0">
                <a:latin typeface="Arial" pitchFamily="34" charset="0"/>
                <a:cs typeface="Arial" pitchFamily="34" charset="0"/>
              </a:rPr>
              <a:t>Hematochezia</a:t>
            </a: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 (-)</a:t>
            </a:r>
          </a:p>
          <a:p>
            <a:pPr eaLnBrk="1" latinLnBrk="1" hangingPunct="1">
              <a:buFont typeface="Arial" charset="0"/>
              <a:buNone/>
            </a:pPr>
            <a:endParaRPr lang="ko-KR" altLang="en-US" sz="2600" dirty="0" smtClean="0">
              <a:latin typeface="Arial" pitchFamily="34" charset="0"/>
              <a:cs typeface="Arial" pitchFamily="34" charset="0"/>
            </a:endParaRPr>
          </a:p>
          <a:p>
            <a:pPr eaLnBrk="1" latinLnBrk="1" hangingPunct="1">
              <a:buFont typeface="Arial" charset="0"/>
              <a:buNone/>
            </a:pPr>
            <a:r>
              <a:rPr lang="en-US" altLang="ko-KR" sz="2600" b="1" dirty="0" smtClean="0">
                <a:latin typeface="Arial" pitchFamily="34" charset="0"/>
                <a:cs typeface="Arial" pitchFamily="34" charset="0"/>
              </a:rPr>
              <a:t>Genitourinary</a:t>
            </a: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    </a:t>
            </a:r>
          </a:p>
          <a:p>
            <a:pPr eaLnBrk="1" latinLnBrk="1" hangingPunct="1">
              <a:buFont typeface="Arial" charset="0"/>
              <a:buNone/>
            </a:pP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  Frequency/urgency/</a:t>
            </a:r>
            <a:r>
              <a:rPr lang="en-US" altLang="ko-KR" sz="2600" dirty="0" err="1" smtClean="0">
                <a:latin typeface="Arial" pitchFamily="34" charset="0"/>
                <a:cs typeface="Arial" pitchFamily="34" charset="0"/>
              </a:rPr>
              <a:t>dysuria</a:t>
            </a: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 (-/-/-)  </a:t>
            </a:r>
            <a:r>
              <a:rPr lang="en-US" altLang="ko-KR" sz="2600" dirty="0" err="1" smtClean="0">
                <a:latin typeface="Arial" pitchFamily="34" charset="0"/>
                <a:cs typeface="Arial" pitchFamily="34" charset="0"/>
              </a:rPr>
              <a:t>Hematuria</a:t>
            </a: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 (-)   </a:t>
            </a:r>
          </a:p>
          <a:p>
            <a:pPr eaLnBrk="1" latinLnBrk="1" hangingPunct="1">
              <a:buFont typeface="Arial" charset="0"/>
              <a:buNone/>
            </a:pPr>
            <a:r>
              <a:rPr lang="en-US" altLang="ko-KR" sz="2600" dirty="0" smtClean="0">
                <a:latin typeface="Arial" pitchFamily="34" charset="0"/>
                <a:cs typeface="Arial" pitchFamily="34" charset="0"/>
              </a:rPr>
              <a:t>  Urine color change (-)  Decreased urine output (-) </a:t>
            </a:r>
          </a:p>
          <a:p>
            <a:pPr eaLnBrk="1" latinLnBrk="1" hangingPunct="1">
              <a:buFont typeface="Arial" charset="0"/>
              <a:buNone/>
            </a:pPr>
            <a:endParaRPr lang="en-US" altLang="ko-KR" sz="2000" dirty="0" smtClean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ko-KR" sz="4000" b="1" dirty="0" smtClean="0"/>
              <a:t>Physical Examination</a:t>
            </a:r>
            <a:endParaRPr lang="ko-KR" altLang="en-US" sz="4000" b="1" dirty="0" smtClean="0"/>
          </a:p>
        </p:txBody>
      </p:sp>
      <p:sp>
        <p:nvSpPr>
          <p:cNvPr id="14339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375650" cy="438785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ko-KR" sz="2400" b="1" dirty="0" smtClean="0"/>
              <a:t>Vital sign  </a:t>
            </a:r>
            <a:r>
              <a:rPr lang="en-US" altLang="ko-KR" sz="2400" dirty="0" smtClean="0"/>
              <a:t>BP 120/80 mmHg      PR 72/min,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ko-KR" sz="2400" dirty="0" smtClean="0"/>
              <a:t>                       RR 20/min                BT 36.0℃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ko-KR" sz="2400" dirty="0" smtClean="0"/>
              <a:t>		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ko-KR" sz="2400" b="1" dirty="0" smtClean="0"/>
              <a:t>General </a:t>
            </a:r>
            <a:r>
              <a:rPr lang="en-US" altLang="ko-KR" sz="2400" dirty="0" smtClean="0"/>
              <a:t> </a:t>
            </a:r>
            <a:r>
              <a:rPr lang="en-US" altLang="ko-KR" sz="2400" b="1" dirty="0" smtClean="0"/>
              <a:t>   </a:t>
            </a:r>
            <a:r>
              <a:rPr lang="en-US" altLang="ko-KR" sz="2400" b="1" dirty="0" smtClean="0">
                <a:solidFill>
                  <a:srgbClr val="00B050"/>
                </a:solidFill>
              </a:rPr>
              <a:t>Acute ill looking appearance                     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ko-KR" sz="2400" dirty="0" smtClean="0"/>
              <a:t>                       Alert mental status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ko-KR" sz="24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ko-KR" sz="2400" b="1" dirty="0" smtClean="0"/>
              <a:t>HEENT</a:t>
            </a:r>
            <a:r>
              <a:rPr lang="en-US" altLang="ko-KR" sz="2400" dirty="0" smtClean="0"/>
              <a:t>      </a:t>
            </a:r>
            <a:r>
              <a:rPr lang="en-US" altLang="ko-KR" sz="2400" b="1" dirty="0" smtClean="0">
                <a:solidFill>
                  <a:srgbClr val="00B050"/>
                </a:solidFill>
              </a:rPr>
              <a:t>Slightly </a:t>
            </a:r>
            <a:r>
              <a:rPr lang="en-US" altLang="ko-KR" sz="2400" b="1" dirty="0" smtClean="0">
                <a:solidFill>
                  <a:srgbClr val="00B050"/>
                </a:solidFill>
                <a:ea typeface="+mn-cs"/>
              </a:rPr>
              <a:t>Anemic conjunctiva (+/+)</a:t>
            </a:r>
          </a:p>
          <a:p>
            <a:pPr>
              <a:buFont typeface="Arial" charset="0"/>
              <a:buNone/>
              <a:defRPr/>
            </a:pPr>
            <a:r>
              <a:rPr lang="en-US" altLang="ko-KR" sz="2400" dirty="0" smtClean="0">
                <a:ea typeface="+mn-cs"/>
              </a:rPr>
              <a:t>                       </a:t>
            </a:r>
            <a:r>
              <a:rPr lang="en-US" altLang="ko-KR" sz="2400" dirty="0" err="1" smtClean="0">
                <a:ea typeface="+mn-cs"/>
              </a:rPr>
              <a:t>Anicteric</a:t>
            </a:r>
            <a:r>
              <a:rPr lang="en-US" altLang="ko-KR" sz="2400" dirty="0" smtClean="0">
                <a:ea typeface="+mn-cs"/>
              </a:rPr>
              <a:t> sclera</a:t>
            </a:r>
          </a:p>
          <a:p>
            <a:pPr>
              <a:buFont typeface="Arial" charset="0"/>
              <a:buNone/>
              <a:defRPr/>
            </a:pPr>
            <a:r>
              <a:rPr lang="en-US" altLang="ko-KR" sz="2400" dirty="0" smtClean="0">
                <a:ea typeface="+mn-cs"/>
              </a:rPr>
              <a:t>                       Dehydrated lip and tongue (-/-)</a:t>
            </a:r>
          </a:p>
          <a:p>
            <a:pPr>
              <a:buNone/>
              <a:defRPr/>
            </a:pPr>
            <a:r>
              <a:rPr lang="en-US" altLang="ko-KR" sz="2400" dirty="0" smtClean="0">
                <a:ea typeface="+mn-cs"/>
              </a:rPr>
              <a:t>	 	            Throat injection (-) </a:t>
            </a:r>
          </a:p>
          <a:p>
            <a:pPr>
              <a:buFont typeface="Arial" charset="0"/>
              <a:buNone/>
              <a:defRPr/>
            </a:pPr>
            <a:r>
              <a:rPr lang="en-US" altLang="ko-KR" sz="2400" dirty="0" smtClean="0">
                <a:ea typeface="+mn-cs"/>
              </a:rPr>
              <a:t>		            No palpable neck mass</a:t>
            </a:r>
          </a:p>
          <a:p>
            <a:pPr>
              <a:buFont typeface="Arial" charset="0"/>
              <a:buNone/>
              <a:defRPr/>
            </a:pPr>
            <a:r>
              <a:rPr lang="en-US" altLang="ko-KR" sz="2400" dirty="0" smtClean="0">
                <a:ea typeface="+mn-cs"/>
              </a:rPr>
              <a:t>	                   No engorged neck vein</a:t>
            </a:r>
            <a:r>
              <a:rPr lang="en-US" altLang="ko-KR" sz="2400" dirty="0" smtClean="0"/>
              <a:t>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ko-KR" sz="2000" dirty="0" smtClean="0">
              <a:solidFill>
                <a:srgbClr val="CC0000"/>
              </a:solidFill>
            </a:endParaRPr>
          </a:p>
          <a:p>
            <a:pPr eaLnBrk="1" hangingPunct="1">
              <a:lnSpc>
                <a:spcPct val="70000"/>
              </a:lnSpc>
              <a:defRPr/>
            </a:pPr>
            <a:endParaRPr lang="en-US" altLang="ko-KR" sz="2000" dirty="0" smtClean="0">
              <a:solidFill>
                <a:srgbClr val="CC0000"/>
              </a:solidFill>
            </a:endParaRPr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ko-KR" sz="4000" b="1" dirty="0" smtClean="0"/>
              <a:t>Physical Examination</a:t>
            </a:r>
            <a:endParaRPr lang="ko-KR" altLang="en-US" sz="4000" b="1" dirty="0" smtClean="0"/>
          </a:p>
        </p:txBody>
      </p:sp>
      <p:sp>
        <p:nvSpPr>
          <p:cNvPr id="20483" name="내용 개체 틀 2"/>
          <p:cNvSpPr>
            <a:spLocks noGrp="1"/>
          </p:cNvSpPr>
          <p:nvPr>
            <p:ph idx="1"/>
          </p:nvPr>
        </p:nvSpPr>
        <p:spPr>
          <a:xfrm>
            <a:off x="234778" y="1268760"/>
            <a:ext cx="8598072" cy="5400599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ko-KR" sz="2600" b="1" dirty="0" smtClean="0"/>
              <a:t>CHEST </a:t>
            </a:r>
            <a:r>
              <a:rPr lang="en-US" altLang="ko-KR" sz="2600" dirty="0" smtClean="0"/>
              <a:t>   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ko-KR" sz="2600" dirty="0" smtClean="0"/>
              <a:t>      </a:t>
            </a:r>
            <a:r>
              <a:rPr lang="en-US" altLang="ko-KR" sz="2600" b="1" dirty="0" smtClean="0">
                <a:solidFill>
                  <a:srgbClr val="00B050"/>
                </a:solidFill>
              </a:rPr>
              <a:t>Decreased breathing sound </a:t>
            </a:r>
            <a:r>
              <a:rPr lang="en-US" altLang="ko-KR" sz="2600" dirty="0" smtClean="0"/>
              <a:t>without crackle, left lung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ko-KR" sz="2600" dirty="0" smtClean="0"/>
              <a:t>      Symmetric expansion without retraction</a:t>
            </a:r>
          </a:p>
          <a:p>
            <a:pPr lvl="4" eaLnBrk="1" hangingPunct="1">
              <a:lnSpc>
                <a:spcPct val="80000"/>
              </a:lnSpc>
              <a:buFont typeface="Arial" charset="0"/>
              <a:buNone/>
            </a:pPr>
            <a:endParaRPr lang="en-US" altLang="ko-KR" sz="26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ko-KR" sz="2600" b="1" dirty="0" smtClean="0"/>
              <a:t>HEART</a:t>
            </a:r>
            <a:r>
              <a:rPr lang="en-US" altLang="ko-KR" sz="2600" dirty="0" smtClean="0"/>
              <a:t>      Regular heart beat without murmur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ko-KR" sz="2600" dirty="0" smtClean="0"/>
              <a:t>      	            Audible S1 &amp; S2   No S3 gallop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ko-KR" sz="2600" dirty="0" smtClean="0"/>
              <a:t>					</a:t>
            </a:r>
          </a:p>
          <a:p>
            <a:pPr eaLnBrk="1" hangingPunct="1">
              <a:lnSpc>
                <a:spcPct val="80000"/>
              </a:lnSpc>
            </a:pPr>
            <a:r>
              <a:rPr lang="en-US" altLang="ko-KR" sz="2600" b="1" dirty="0" smtClean="0"/>
              <a:t>Abdomen</a:t>
            </a:r>
            <a:r>
              <a:rPr lang="en-US" altLang="ko-KR" sz="2600" dirty="0" smtClean="0"/>
              <a:t>  </a:t>
            </a:r>
            <a:r>
              <a:rPr lang="en-US" altLang="ko-KR" sz="2600" dirty="0" err="1" smtClean="0"/>
              <a:t>Normoactive</a:t>
            </a:r>
            <a:r>
              <a:rPr lang="en-US" altLang="ko-KR" sz="2600" dirty="0" smtClean="0"/>
              <a:t> bowel sound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altLang="ko-KR" sz="2600" dirty="0" smtClean="0"/>
              <a:t>                       No palpable mass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ko-KR" sz="2600" dirty="0" smtClean="0"/>
              <a:t>		            No </a:t>
            </a:r>
            <a:r>
              <a:rPr lang="en-US" altLang="ko-KR" sz="2600" dirty="0" err="1" smtClean="0"/>
              <a:t>hepatosplenomegaly</a:t>
            </a:r>
            <a:endParaRPr lang="en-US" altLang="ko-KR" sz="26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ko-KR" sz="2600" dirty="0" smtClean="0"/>
              <a:t>		            Direct tenderness/Rebound tenderness(-/-)</a:t>
            </a:r>
          </a:p>
          <a:p>
            <a:pPr lvl="4" eaLnBrk="1" hangingPunct="1">
              <a:lnSpc>
                <a:spcPct val="80000"/>
              </a:lnSpc>
            </a:pPr>
            <a:endParaRPr lang="en-US" altLang="ko-KR" sz="26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ko-KR" sz="2600" b="1" dirty="0" smtClean="0"/>
              <a:t>Back &amp; ext</a:t>
            </a:r>
            <a:r>
              <a:rPr lang="en-US" altLang="ko-KR" sz="2600" dirty="0" smtClean="0"/>
              <a:t>. 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ko-KR" sz="2600" dirty="0" smtClean="0"/>
              <a:t>     </a:t>
            </a:r>
            <a:r>
              <a:rPr lang="en-US" altLang="ko-KR" sz="2600" dirty="0" err="1" smtClean="0"/>
              <a:t>Costovertebral</a:t>
            </a:r>
            <a:r>
              <a:rPr lang="en-US" altLang="ko-KR" sz="2600" dirty="0" smtClean="0"/>
              <a:t> angle tenderness(-/-)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ko-KR" sz="2600" dirty="0" smtClean="0"/>
              <a:t>     </a:t>
            </a:r>
            <a:r>
              <a:rPr lang="en-US" altLang="ko-KR" sz="2600" b="1" dirty="0" err="1" smtClean="0">
                <a:solidFill>
                  <a:srgbClr val="00B050"/>
                </a:solidFill>
              </a:rPr>
              <a:t>Pretibial</a:t>
            </a:r>
            <a:r>
              <a:rPr lang="en-US" altLang="ko-KR" sz="2600" b="1" dirty="0" smtClean="0">
                <a:solidFill>
                  <a:srgbClr val="00B050"/>
                </a:solidFill>
              </a:rPr>
              <a:t> pitting edema (-/-)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ko-KR" sz="2600" dirty="0" smtClean="0"/>
              <a:t>	 Rash (-) Joint deformity/redness/swelling/tenderness (-/-/-/-)</a:t>
            </a:r>
            <a:endParaRPr lang="en-US" altLang="ko-KR" sz="2600" dirty="0" smtClean="0">
              <a:solidFill>
                <a:srgbClr val="CC0000"/>
              </a:solidFill>
            </a:endParaRPr>
          </a:p>
          <a:p>
            <a:pPr eaLnBrk="1" hangingPunct="1">
              <a:lnSpc>
                <a:spcPct val="70000"/>
              </a:lnSpc>
            </a:pPr>
            <a:endParaRPr lang="en-US" altLang="ko-KR" sz="2000" dirty="0" smtClean="0">
              <a:solidFill>
                <a:srgbClr val="CC0000"/>
              </a:solidFill>
            </a:endParaRPr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제목 1"/>
          <p:cNvSpPr>
            <a:spLocks noGrp="1"/>
          </p:cNvSpPr>
          <p:nvPr>
            <p:ph type="title"/>
          </p:nvPr>
        </p:nvSpPr>
        <p:spPr>
          <a:xfrm>
            <a:off x="457200" y="192088"/>
            <a:ext cx="8229600" cy="1076325"/>
          </a:xfrm>
        </p:spPr>
        <p:txBody>
          <a:bodyPr>
            <a:normAutofit/>
          </a:bodyPr>
          <a:lstStyle/>
          <a:p>
            <a:r>
              <a:rPr lang="en-US" altLang="ko-KR" sz="4000" b="1" dirty="0" smtClean="0"/>
              <a:t>Chest PA (HD1)</a:t>
            </a:r>
            <a:endParaRPr lang="ko-KR" altLang="en-US" sz="4000" b="1" dirty="0" smtClean="0"/>
          </a:p>
        </p:txBody>
      </p:sp>
      <p:pic>
        <p:nvPicPr>
          <p:cNvPr id="5" name="그림 4" descr="심볼마크-녹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호흡기내과\김건식 PA1.jpg"/>
          <p:cNvPicPr>
            <a:picLocks noChangeAspect="1" noChangeArrowheads="1"/>
          </p:cNvPicPr>
          <p:nvPr/>
        </p:nvPicPr>
        <p:blipFill>
          <a:blip r:embed="rId5" cstate="print"/>
          <a:srcRect t="5518"/>
          <a:stretch>
            <a:fillRect/>
          </a:stretch>
        </p:blipFill>
        <p:spPr bwMode="auto">
          <a:xfrm>
            <a:off x="1547664" y="1124744"/>
            <a:ext cx="5688632" cy="5539783"/>
          </a:xfrm>
          <a:prstGeom prst="rect">
            <a:avLst/>
          </a:prstGeom>
          <a:noFill/>
        </p:spPr>
      </p:pic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2089150" y="6140450"/>
          <a:ext cx="381000" cy="466725"/>
        </p:xfrm>
        <a:graphic>
          <a:graphicData uri="http://schemas.openxmlformats.org/presentationml/2006/ole">
            <p:oleObj spid="_x0000_s1026" name="패키지" r:id="rId6" imgW="380880" imgH="46656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2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1218</Words>
  <Application>Microsoft Office PowerPoint</Application>
  <PresentationFormat>화면 슬라이드 쇼(4:3)</PresentationFormat>
  <Paragraphs>565</Paragraphs>
  <Slides>29</Slides>
  <Notes>29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31" baseType="lpstr">
      <vt:lpstr>Office 테마</vt:lpstr>
      <vt:lpstr>패키지</vt:lpstr>
      <vt:lpstr>제229회 대한 결핵 및 호흡기학회  심포지엄 증례 보고</vt:lpstr>
      <vt:lpstr>슬라이드 2</vt:lpstr>
      <vt:lpstr>Present illness</vt:lpstr>
      <vt:lpstr>Previous medical history</vt:lpstr>
      <vt:lpstr>Review of System</vt:lpstr>
      <vt:lpstr>Review of System</vt:lpstr>
      <vt:lpstr>Physical Examination</vt:lpstr>
      <vt:lpstr>Physical Examination</vt:lpstr>
      <vt:lpstr>Chest PA (HD1)</vt:lpstr>
      <vt:lpstr>Chest PA (HD1)</vt:lpstr>
      <vt:lpstr>Tentative diagnosis</vt:lpstr>
      <vt:lpstr>E.K.G (HD1)</vt:lpstr>
      <vt:lpstr>Laboratory findings</vt:lpstr>
      <vt:lpstr>Laboratory findings</vt:lpstr>
      <vt:lpstr>Laboratory findings</vt:lpstr>
      <vt:lpstr>Laboratory findings</vt:lpstr>
      <vt:lpstr>Chest CT (HD1)</vt:lpstr>
      <vt:lpstr>Echocardiography(HD 3)</vt:lpstr>
      <vt:lpstr>Laboratory findings</vt:lpstr>
      <vt:lpstr>Chest CT (HD14)</vt:lpstr>
      <vt:lpstr>Echocardiography(HD 14)</vt:lpstr>
      <vt:lpstr>Operation(HD 15)</vt:lpstr>
      <vt:lpstr>Laboratory findings</vt:lpstr>
      <vt:lpstr>Laboratory findings</vt:lpstr>
      <vt:lpstr>병리소견</vt:lpstr>
      <vt:lpstr>Final diagnosis</vt:lpstr>
      <vt:lpstr>Treatment</vt:lpstr>
      <vt:lpstr>Progress</vt:lpstr>
      <vt:lpstr>Chest PA (3개월 뒤 OPD)</vt:lpstr>
    </vt:vector>
  </TitlesOfParts>
  <Company>이대목동병원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제229회 대한 결핵 및 호흡기학회  심포지엄 증례 보고</dc:title>
  <dc:creator>9043호</dc:creator>
  <cp:lastModifiedBy>기관지내시경의사</cp:lastModifiedBy>
  <cp:revision>130</cp:revision>
  <dcterms:created xsi:type="dcterms:W3CDTF">2013-08-28T12:49:02Z</dcterms:created>
  <dcterms:modified xsi:type="dcterms:W3CDTF">2013-09-23T01:09:57Z</dcterms:modified>
</cp:coreProperties>
</file>